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0"/>
  </p:notesMasterIdLst>
  <p:handoutMasterIdLst>
    <p:handoutMasterId r:id="rId101"/>
  </p:handoutMasterIdLst>
  <p:sldIdLst>
    <p:sldId id="264" r:id="rId5"/>
    <p:sldId id="372" r:id="rId6"/>
    <p:sldId id="355" r:id="rId7"/>
    <p:sldId id="387" r:id="rId8"/>
    <p:sldId id="265" r:id="rId9"/>
    <p:sldId id="356" r:id="rId10"/>
    <p:sldId id="344" r:id="rId11"/>
    <p:sldId id="338" r:id="rId12"/>
    <p:sldId id="339" r:id="rId13"/>
    <p:sldId id="341" r:id="rId14"/>
    <p:sldId id="357" r:id="rId15"/>
    <p:sldId id="256" r:id="rId16"/>
    <p:sldId id="257" r:id="rId17"/>
    <p:sldId id="364" r:id="rId18"/>
    <p:sldId id="365" r:id="rId19"/>
    <p:sldId id="359" r:id="rId20"/>
    <p:sldId id="360" r:id="rId21"/>
    <p:sldId id="361" r:id="rId22"/>
    <p:sldId id="267" r:id="rId23"/>
    <p:sldId id="268" r:id="rId24"/>
    <p:sldId id="269" r:id="rId25"/>
    <p:sldId id="272" r:id="rId26"/>
    <p:sldId id="273" r:id="rId27"/>
    <p:sldId id="346" r:id="rId28"/>
    <p:sldId id="276" r:id="rId29"/>
    <p:sldId id="345" r:id="rId30"/>
    <p:sldId id="378" r:id="rId31"/>
    <p:sldId id="377" r:id="rId32"/>
    <p:sldId id="375" r:id="rId33"/>
    <p:sldId id="376" r:id="rId34"/>
    <p:sldId id="386" r:id="rId35"/>
    <p:sldId id="284" r:id="rId36"/>
    <p:sldId id="285" r:id="rId37"/>
    <p:sldId id="287" r:id="rId38"/>
    <p:sldId id="286" r:id="rId39"/>
    <p:sldId id="289" r:id="rId40"/>
    <p:sldId id="348" r:id="rId41"/>
    <p:sldId id="278" r:id="rId42"/>
    <p:sldId id="288" r:id="rId43"/>
    <p:sldId id="281" r:id="rId44"/>
    <p:sldId id="282" r:id="rId45"/>
    <p:sldId id="347" r:id="rId46"/>
    <p:sldId id="290" r:id="rId47"/>
    <p:sldId id="291" r:id="rId48"/>
    <p:sldId id="293" r:id="rId49"/>
    <p:sldId id="294" r:id="rId50"/>
    <p:sldId id="296" r:id="rId51"/>
    <p:sldId id="295" r:id="rId52"/>
    <p:sldId id="366" r:id="rId53"/>
    <p:sldId id="367" r:id="rId54"/>
    <p:sldId id="350" r:id="rId55"/>
    <p:sldId id="354" r:id="rId56"/>
    <p:sldId id="297" r:id="rId57"/>
    <p:sldId id="299" r:id="rId58"/>
    <p:sldId id="298" r:id="rId59"/>
    <p:sldId id="300" r:id="rId60"/>
    <p:sldId id="301" r:id="rId61"/>
    <p:sldId id="310" r:id="rId62"/>
    <p:sldId id="303" r:id="rId63"/>
    <p:sldId id="305" r:id="rId64"/>
    <p:sldId id="383" r:id="rId65"/>
    <p:sldId id="306" r:id="rId66"/>
    <p:sldId id="307" r:id="rId67"/>
    <p:sldId id="308" r:id="rId68"/>
    <p:sldId id="309" r:id="rId69"/>
    <p:sldId id="384" r:id="rId70"/>
    <p:sldId id="380" r:id="rId71"/>
    <p:sldId id="311" r:id="rId72"/>
    <p:sldId id="368" r:id="rId73"/>
    <p:sldId id="369" r:id="rId74"/>
    <p:sldId id="315" r:id="rId75"/>
    <p:sldId id="316" r:id="rId76"/>
    <p:sldId id="317" r:id="rId77"/>
    <p:sldId id="318" r:id="rId78"/>
    <p:sldId id="319" r:id="rId79"/>
    <p:sldId id="320" r:id="rId80"/>
    <p:sldId id="381" r:id="rId81"/>
    <p:sldId id="322" r:id="rId82"/>
    <p:sldId id="321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82" r:id="rId92"/>
    <p:sldId id="332" r:id="rId93"/>
    <p:sldId id="331" r:id="rId94"/>
    <p:sldId id="333" r:id="rId95"/>
    <p:sldId id="343" r:id="rId96"/>
    <p:sldId id="336" r:id="rId97"/>
    <p:sldId id="374" r:id="rId98"/>
    <p:sldId id="373" r:id="rId9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4D0ABC-486C-6896-A0AE-CD9A29E254BD}" v="2" dt="2025-03-21T14:18:05.625"/>
    <p1510:client id="{E177B2E7-0486-41F1-B8E2-92A0955A2B8A}" v="363" dt="2025-03-21T07:28:44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zzardi Luca" userId="S::luca.gazzardi@reti.it::6e148dd9-3cfd-48bc-aa25-ecab68aa72d4" providerId="AD" clId="Web-{864D0ABC-486C-6896-A0AE-CD9A29E254BD}"/>
    <pc:docChg chg="addSld delSld">
      <pc:chgData name="Gazzardi Luca" userId="S::luca.gazzardi@reti.it::6e148dd9-3cfd-48bc-aa25-ecab68aa72d4" providerId="AD" clId="Web-{864D0ABC-486C-6896-A0AE-CD9A29E254BD}" dt="2025-03-21T14:18:05.625" v="1"/>
      <pc:docMkLst>
        <pc:docMk/>
      </pc:docMkLst>
      <pc:sldChg chg="new del">
        <pc:chgData name="Gazzardi Luca" userId="S::luca.gazzardi@reti.it::6e148dd9-3cfd-48bc-aa25-ecab68aa72d4" providerId="AD" clId="Web-{864D0ABC-486C-6896-A0AE-CD9A29E254BD}" dt="2025-03-21T14:18:05.625" v="1"/>
        <pc:sldMkLst>
          <pc:docMk/>
          <pc:sldMk cId="1355546703" sldId="3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6694A-1761-4B08-92EA-0D3785DC7AC7}" type="doc">
      <dgm:prSet loTypeId="urn:microsoft.com/office/officeart/2005/8/layout/default" loCatId="list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E5049A-791F-4F93-9A0A-C029B0E54687}">
      <dgm:prSet/>
      <dgm:spPr/>
      <dgm:t>
        <a:bodyPr/>
        <a:lstStyle/>
        <a:p>
          <a:r>
            <a:rPr lang="it-IT"/>
            <a:t>JavaScript (consigli utili)</a:t>
          </a:r>
          <a:endParaRPr lang="en-US"/>
        </a:p>
      </dgm:t>
    </dgm:pt>
    <dgm:pt modelId="{F12F9770-7AFB-4F49-BE51-471BADCFB04D}" type="parTrans" cxnId="{356641BB-473B-45D1-B6FF-238A4E2DB91C}">
      <dgm:prSet/>
      <dgm:spPr/>
      <dgm:t>
        <a:bodyPr/>
        <a:lstStyle/>
        <a:p>
          <a:endParaRPr lang="en-US"/>
        </a:p>
      </dgm:t>
    </dgm:pt>
    <dgm:pt modelId="{4A28D7B6-E6D9-4400-B611-7C339F92E087}" type="sibTrans" cxnId="{356641BB-473B-45D1-B6FF-238A4E2DB91C}">
      <dgm:prSet/>
      <dgm:spPr/>
      <dgm:t>
        <a:bodyPr/>
        <a:lstStyle/>
        <a:p>
          <a:endParaRPr lang="en-US"/>
        </a:p>
      </dgm:t>
    </dgm:pt>
    <dgm:pt modelId="{F43871B1-876C-49F7-85C5-D1664B49849A}">
      <dgm:prSet/>
      <dgm:spPr/>
      <dgm:t>
        <a:bodyPr/>
        <a:lstStyle/>
        <a:p>
          <a:r>
            <a:rPr lang="en-US"/>
            <a:t>Hooks : useState</a:t>
          </a:r>
        </a:p>
      </dgm:t>
    </dgm:pt>
    <dgm:pt modelId="{445D2D23-CEDF-422E-9A55-B6B3CE585CE5}" type="parTrans" cxnId="{9845DBC7-C449-4263-8BC7-9271A1AC778B}">
      <dgm:prSet/>
      <dgm:spPr/>
      <dgm:t>
        <a:bodyPr/>
        <a:lstStyle/>
        <a:p>
          <a:endParaRPr lang="en-US"/>
        </a:p>
      </dgm:t>
    </dgm:pt>
    <dgm:pt modelId="{52FEE854-89A0-464F-8684-3CAF6F2D1DE6}" type="sibTrans" cxnId="{9845DBC7-C449-4263-8BC7-9271A1AC778B}">
      <dgm:prSet/>
      <dgm:spPr/>
      <dgm:t>
        <a:bodyPr/>
        <a:lstStyle/>
        <a:p>
          <a:endParaRPr lang="en-US"/>
        </a:p>
      </dgm:t>
    </dgm:pt>
    <dgm:pt modelId="{0F22AED5-1D25-4A87-B23D-6529A8B1EA83}">
      <dgm:prSet/>
      <dgm:spPr/>
      <dgm:t>
        <a:bodyPr/>
        <a:lstStyle/>
        <a:p>
          <a:r>
            <a:rPr lang="en-US"/>
            <a:t>Sharing state between components</a:t>
          </a:r>
        </a:p>
      </dgm:t>
    </dgm:pt>
    <dgm:pt modelId="{8333FDB1-D0B2-406F-8A9B-5FFB4BD3926F}" type="parTrans" cxnId="{2F0D5F28-02D7-4126-8855-541685E132E7}">
      <dgm:prSet/>
      <dgm:spPr/>
      <dgm:t>
        <a:bodyPr/>
        <a:lstStyle/>
        <a:p>
          <a:endParaRPr lang="en-US"/>
        </a:p>
      </dgm:t>
    </dgm:pt>
    <dgm:pt modelId="{C51ADF51-134C-40EB-9A67-E6BE4DA654E5}" type="sibTrans" cxnId="{2F0D5F28-02D7-4126-8855-541685E132E7}">
      <dgm:prSet/>
      <dgm:spPr/>
      <dgm:t>
        <a:bodyPr/>
        <a:lstStyle/>
        <a:p>
          <a:endParaRPr lang="en-US"/>
        </a:p>
      </dgm:t>
    </dgm:pt>
    <dgm:pt modelId="{F93021E9-559E-49DC-9E16-B76FCBF4DAFC}">
      <dgm:prSet/>
      <dgm:spPr/>
      <dgm:t>
        <a:bodyPr/>
        <a:lstStyle/>
        <a:p>
          <a:r>
            <a:rPr lang="en-US"/>
            <a:t>Lifting state up</a:t>
          </a:r>
        </a:p>
      </dgm:t>
    </dgm:pt>
    <dgm:pt modelId="{4570C5D7-13F6-4DCF-824B-C404EA29E3F1}" type="parTrans" cxnId="{F4AD622E-0946-472E-A47D-DB776A21B9B7}">
      <dgm:prSet/>
      <dgm:spPr/>
      <dgm:t>
        <a:bodyPr/>
        <a:lstStyle/>
        <a:p>
          <a:endParaRPr lang="en-US"/>
        </a:p>
      </dgm:t>
    </dgm:pt>
    <dgm:pt modelId="{3F98FE8E-7CC9-41ED-BCB0-6B42EA6B47F4}" type="sibTrans" cxnId="{F4AD622E-0946-472E-A47D-DB776A21B9B7}">
      <dgm:prSet/>
      <dgm:spPr/>
      <dgm:t>
        <a:bodyPr/>
        <a:lstStyle/>
        <a:p>
          <a:endParaRPr lang="en-US"/>
        </a:p>
      </dgm:t>
    </dgm:pt>
    <dgm:pt modelId="{694B6A12-9E40-4FE2-A6C7-957441F3B78E}">
      <dgm:prSet/>
      <dgm:spPr/>
      <dgm:t>
        <a:bodyPr/>
        <a:lstStyle/>
        <a:p>
          <a:r>
            <a:rPr lang="en-US"/>
            <a:t>Derive state from Props</a:t>
          </a:r>
        </a:p>
      </dgm:t>
    </dgm:pt>
    <dgm:pt modelId="{B61EBD6B-6198-4B1A-B214-4A0CDE9D8EEB}" type="parTrans" cxnId="{F332DDFE-79F2-4178-97C1-481E67DD42FA}">
      <dgm:prSet/>
      <dgm:spPr/>
      <dgm:t>
        <a:bodyPr/>
        <a:lstStyle/>
        <a:p>
          <a:endParaRPr lang="en-US"/>
        </a:p>
      </dgm:t>
    </dgm:pt>
    <dgm:pt modelId="{F8BE0663-B1B9-498B-B725-DF53B831C301}" type="sibTrans" cxnId="{F332DDFE-79F2-4178-97C1-481E67DD42FA}">
      <dgm:prSet/>
      <dgm:spPr/>
      <dgm:t>
        <a:bodyPr/>
        <a:lstStyle/>
        <a:p>
          <a:endParaRPr lang="en-US"/>
        </a:p>
      </dgm:t>
    </dgm:pt>
    <dgm:pt modelId="{A6855CE2-929D-4E11-880A-0CF164781099}">
      <dgm:prSet/>
      <dgm:spPr/>
      <dgm:t>
        <a:bodyPr/>
        <a:lstStyle/>
        <a:p>
          <a:r>
            <a:rPr lang="en-US"/>
            <a:t>Styling React Component</a:t>
          </a:r>
        </a:p>
      </dgm:t>
    </dgm:pt>
    <dgm:pt modelId="{A8BB2D7E-D4B0-47AF-9E14-CF994FD599DF}" type="parTrans" cxnId="{86707615-0982-4192-973D-028642663A32}">
      <dgm:prSet/>
      <dgm:spPr/>
      <dgm:t>
        <a:bodyPr/>
        <a:lstStyle/>
        <a:p>
          <a:endParaRPr lang="en-US"/>
        </a:p>
      </dgm:t>
    </dgm:pt>
    <dgm:pt modelId="{53B9E6E1-F4BA-43FE-91B9-436704CCF83D}" type="sibTrans" cxnId="{86707615-0982-4192-973D-028642663A32}">
      <dgm:prSet/>
      <dgm:spPr/>
      <dgm:t>
        <a:bodyPr/>
        <a:lstStyle/>
        <a:p>
          <a:endParaRPr lang="en-US"/>
        </a:p>
      </dgm:t>
    </dgm:pt>
    <dgm:pt modelId="{091BEDC7-1CEE-4F3E-9A90-8AFA7E970470}">
      <dgm:prSet/>
      <dgm:spPr/>
      <dgm:t>
        <a:bodyPr/>
        <a:lstStyle/>
        <a:p>
          <a:r>
            <a:rPr lang="it-IT" err="1"/>
            <a:t>Fragment</a:t>
          </a:r>
          <a:endParaRPr lang="en-US"/>
        </a:p>
      </dgm:t>
    </dgm:pt>
    <dgm:pt modelId="{F1D32AB4-CDC5-4474-9AC4-5AC7696660C8}" type="parTrans" cxnId="{0645D629-CA3C-4FC6-B5F2-D8A8C80D2D0E}">
      <dgm:prSet/>
      <dgm:spPr/>
      <dgm:t>
        <a:bodyPr/>
        <a:lstStyle/>
        <a:p>
          <a:endParaRPr lang="en-US"/>
        </a:p>
      </dgm:t>
    </dgm:pt>
    <dgm:pt modelId="{CBC1C1DE-EE0A-4038-A329-679016214B4A}" type="sibTrans" cxnId="{0645D629-CA3C-4FC6-B5F2-D8A8C80D2D0E}">
      <dgm:prSet/>
      <dgm:spPr/>
      <dgm:t>
        <a:bodyPr/>
        <a:lstStyle/>
        <a:p>
          <a:endParaRPr lang="en-US"/>
        </a:p>
      </dgm:t>
    </dgm:pt>
    <dgm:pt modelId="{1DCC59D7-4A5A-484E-99F1-2EE09435EE67}">
      <dgm:prSet/>
      <dgm:spPr/>
      <dgm:t>
        <a:bodyPr/>
        <a:lstStyle/>
        <a:p>
          <a:r>
            <a:rPr lang="it-IT" err="1"/>
            <a:t>StrictMode</a:t>
          </a:r>
          <a:endParaRPr lang="en-US"/>
        </a:p>
      </dgm:t>
    </dgm:pt>
    <dgm:pt modelId="{921C06D7-0171-4EA4-BC7A-E2A0192616CE}" type="parTrans" cxnId="{C3495BFA-E9D9-4968-B388-166163FD93B4}">
      <dgm:prSet/>
      <dgm:spPr/>
      <dgm:t>
        <a:bodyPr/>
        <a:lstStyle/>
        <a:p>
          <a:endParaRPr lang="en-US"/>
        </a:p>
      </dgm:t>
    </dgm:pt>
    <dgm:pt modelId="{4CCA34BB-6310-496E-AA5D-231260CFA039}" type="sibTrans" cxnId="{C3495BFA-E9D9-4968-B388-166163FD93B4}">
      <dgm:prSet/>
      <dgm:spPr/>
      <dgm:t>
        <a:bodyPr/>
        <a:lstStyle/>
        <a:p>
          <a:endParaRPr lang="en-US"/>
        </a:p>
      </dgm:t>
    </dgm:pt>
    <dgm:pt modelId="{807D8B4E-1E9A-4D45-B7E7-EC4596194DCE}">
      <dgm:prSet/>
      <dgm:spPr/>
      <dgm:t>
        <a:bodyPr/>
        <a:lstStyle/>
        <a:p>
          <a:r>
            <a:rPr lang="it-IT" err="1"/>
            <a:t>Reacting</a:t>
          </a:r>
          <a:r>
            <a:rPr lang="it-IT"/>
            <a:t> To Event</a:t>
          </a:r>
          <a:endParaRPr lang="en-US"/>
        </a:p>
      </dgm:t>
    </dgm:pt>
    <dgm:pt modelId="{EDCFAC75-399E-403E-99CE-F34349E13EDE}" type="parTrans" cxnId="{1ABD70A2-3B86-42C8-A977-AB36EE21EB2F}">
      <dgm:prSet/>
      <dgm:spPr/>
      <dgm:t>
        <a:bodyPr/>
        <a:lstStyle/>
        <a:p>
          <a:endParaRPr lang="en-US"/>
        </a:p>
      </dgm:t>
    </dgm:pt>
    <dgm:pt modelId="{1A13C69C-2399-43A5-98E1-352ED84E87B3}" type="sibTrans" cxnId="{1ABD70A2-3B86-42C8-A977-AB36EE21EB2F}">
      <dgm:prSet/>
      <dgm:spPr/>
      <dgm:t>
        <a:bodyPr/>
        <a:lstStyle/>
        <a:p>
          <a:endParaRPr lang="en-US"/>
        </a:p>
      </dgm:t>
    </dgm:pt>
    <dgm:pt modelId="{4B0FE93E-C70E-40CE-8EB9-2AEB757B979B}">
      <dgm:prSet/>
      <dgm:spPr/>
      <dgm:t>
        <a:bodyPr/>
        <a:lstStyle/>
        <a:p>
          <a:r>
            <a:rPr lang="it-IT"/>
            <a:t>Rendering </a:t>
          </a:r>
          <a:r>
            <a:rPr lang="it-IT" err="1"/>
            <a:t>content</a:t>
          </a:r>
          <a:r>
            <a:rPr lang="it-IT"/>
            <a:t> </a:t>
          </a:r>
          <a:r>
            <a:rPr lang="it-IT" err="1"/>
            <a:t>dinamicaly</a:t>
          </a:r>
          <a:endParaRPr lang="en-US"/>
        </a:p>
      </dgm:t>
    </dgm:pt>
    <dgm:pt modelId="{719EF4DA-E33A-4C39-A24C-32C4428B3824}" type="parTrans" cxnId="{AAFAAB44-C7A9-455D-9FE1-276EE82A452C}">
      <dgm:prSet/>
      <dgm:spPr/>
      <dgm:t>
        <a:bodyPr/>
        <a:lstStyle/>
        <a:p>
          <a:endParaRPr lang="en-US"/>
        </a:p>
      </dgm:t>
    </dgm:pt>
    <dgm:pt modelId="{FE042EE8-7D4C-4789-B53E-7F4CABAAF036}" type="sibTrans" cxnId="{AAFAAB44-C7A9-455D-9FE1-276EE82A452C}">
      <dgm:prSet/>
      <dgm:spPr/>
      <dgm:t>
        <a:bodyPr/>
        <a:lstStyle/>
        <a:p>
          <a:endParaRPr lang="en-US"/>
        </a:p>
      </dgm:t>
    </dgm:pt>
    <dgm:pt modelId="{7D3BA424-0916-4832-A979-B486AF390F36}">
      <dgm:prSet/>
      <dgm:spPr/>
      <dgm:t>
        <a:bodyPr/>
        <a:lstStyle/>
        <a:p>
          <a:r>
            <a:rPr lang="it-IT"/>
            <a:t>Debug</a:t>
          </a:r>
          <a:endParaRPr lang="en-US"/>
        </a:p>
      </dgm:t>
    </dgm:pt>
    <dgm:pt modelId="{4BA9922C-FF3B-4D67-9677-2E1A98D2461C}" type="parTrans" cxnId="{2D3C0ABC-4F0C-42D8-B5D5-1A8D7CB8C63E}">
      <dgm:prSet/>
      <dgm:spPr/>
      <dgm:t>
        <a:bodyPr/>
        <a:lstStyle/>
        <a:p>
          <a:endParaRPr lang="en-US"/>
        </a:p>
      </dgm:t>
    </dgm:pt>
    <dgm:pt modelId="{F5007AD4-9F97-4DE0-8F89-813E10D34E41}" type="sibTrans" cxnId="{2D3C0ABC-4F0C-42D8-B5D5-1A8D7CB8C63E}">
      <dgm:prSet/>
      <dgm:spPr/>
      <dgm:t>
        <a:bodyPr/>
        <a:lstStyle/>
        <a:p>
          <a:endParaRPr lang="en-US"/>
        </a:p>
      </dgm:t>
    </dgm:pt>
    <dgm:pt modelId="{56396355-78B3-4364-A708-CB0EEDC8573F}">
      <dgm:prSet/>
      <dgm:spPr/>
      <dgm:t>
        <a:bodyPr/>
        <a:lstStyle/>
        <a:p>
          <a:r>
            <a:rPr lang="it-IT"/>
            <a:t>Css style and dinamyc style</a:t>
          </a:r>
          <a:endParaRPr lang="en-US"/>
        </a:p>
      </dgm:t>
    </dgm:pt>
    <dgm:pt modelId="{22F5F28B-212E-42A0-A6D9-618AF1F3AD76}" type="parTrans" cxnId="{65CF4637-789A-4BA5-B17B-2A765B891E77}">
      <dgm:prSet/>
      <dgm:spPr/>
      <dgm:t>
        <a:bodyPr/>
        <a:lstStyle/>
        <a:p>
          <a:endParaRPr lang="en-US"/>
        </a:p>
      </dgm:t>
    </dgm:pt>
    <dgm:pt modelId="{5162C156-8B13-4516-BD4A-3553635F1B70}" type="sibTrans" cxnId="{65CF4637-789A-4BA5-B17B-2A765B891E77}">
      <dgm:prSet/>
      <dgm:spPr/>
      <dgm:t>
        <a:bodyPr/>
        <a:lstStyle/>
        <a:p>
          <a:endParaRPr lang="en-US"/>
        </a:p>
      </dgm:t>
    </dgm:pt>
    <dgm:pt modelId="{251848ED-7938-445E-9E10-16FD8120118E}">
      <dgm:prSet/>
      <dgm:spPr/>
      <dgm:t>
        <a:bodyPr/>
        <a:lstStyle/>
        <a:p>
          <a:r>
            <a:rPr lang="it-IT"/>
            <a:t>Output List Dinamicaly</a:t>
          </a:r>
          <a:endParaRPr lang="en-US"/>
        </a:p>
      </dgm:t>
    </dgm:pt>
    <dgm:pt modelId="{75A45177-FD19-45DF-B81C-5122A7199F2D}" type="parTrans" cxnId="{34DF6714-3A9E-4377-9A76-F83D1108BB80}">
      <dgm:prSet/>
      <dgm:spPr/>
      <dgm:t>
        <a:bodyPr/>
        <a:lstStyle/>
        <a:p>
          <a:endParaRPr lang="en-US"/>
        </a:p>
      </dgm:t>
    </dgm:pt>
    <dgm:pt modelId="{9353ADD6-E52C-49F7-8F9B-72CFBAA41FAE}" type="sibTrans" cxnId="{34DF6714-3A9E-4377-9A76-F83D1108BB80}">
      <dgm:prSet/>
      <dgm:spPr/>
      <dgm:t>
        <a:bodyPr/>
        <a:lstStyle/>
        <a:p>
          <a:endParaRPr lang="en-US"/>
        </a:p>
      </dgm:t>
    </dgm:pt>
    <dgm:pt modelId="{909DFF4B-8B27-4512-B751-46E6F0CEEFF8}">
      <dgm:prSet/>
      <dgm:spPr/>
      <dgm:t>
        <a:bodyPr/>
        <a:lstStyle/>
        <a:p>
          <a:r>
            <a:rPr lang="it-IT"/>
            <a:t>Setting Default </a:t>
          </a:r>
          <a:r>
            <a:rPr lang="it-IT" err="1"/>
            <a:t>Prop</a:t>
          </a:r>
          <a:r>
            <a:rPr lang="it-IT"/>
            <a:t> </a:t>
          </a:r>
          <a:r>
            <a:rPr lang="it-IT" err="1"/>
            <a:t>values</a:t>
          </a:r>
          <a:endParaRPr lang="en-US"/>
        </a:p>
      </dgm:t>
    </dgm:pt>
    <dgm:pt modelId="{61CD04A6-0AE0-47F4-B714-B28A5F7971CE}" type="parTrans" cxnId="{73549B5C-DAA8-431C-AF08-881AF3EC03FA}">
      <dgm:prSet/>
      <dgm:spPr/>
      <dgm:t>
        <a:bodyPr/>
        <a:lstStyle/>
        <a:p>
          <a:endParaRPr lang="en-US"/>
        </a:p>
      </dgm:t>
    </dgm:pt>
    <dgm:pt modelId="{BF27039E-9DA8-409D-9447-85F5C304D04F}" type="sibTrans" cxnId="{73549B5C-DAA8-431C-AF08-881AF3EC03FA}">
      <dgm:prSet/>
      <dgm:spPr/>
      <dgm:t>
        <a:bodyPr/>
        <a:lstStyle/>
        <a:p>
          <a:endParaRPr lang="en-US"/>
        </a:p>
      </dgm:t>
    </dgm:pt>
    <dgm:pt modelId="{D6DF5883-C738-4CAB-AFD9-F74C7278D900}">
      <dgm:prSet/>
      <dgm:spPr/>
      <dgm:t>
        <a:bodyPr/>
        <a:lstStyle/>
        <a:p>
          <a:r>
            <a:rPr lang="it-IT"/>
            <a:t>User Input e 2 way </a:t>
          </a:r>
          <a:r>
            <a:rPr lang="it-IT" err="1"/>
            <a:t>binding</a:t>
          </a:r>
          <a:endParaRPr lang="en-US"/>
        </a:p>
      </dgm:t>
    </dgm:pt>
    <dgm:pt modelId="{79862B81-7627-4EF7-802D-9AD2F2DF98CF}" type="parTrans" cxnId="{8408D9CE-BE7F-4E38-B7E2-3426BCC192C9}">
      <dgm:prSet/>
      <dgm:spPr/>
      <dgm:t>
        <a:bodyPr/>
        <a:lstStyle/>
        <a:p>
          <a:endParaRPr lang="en-US"/>
        </a:p>
      </dgm:t>
    </dgm:pt>
    <dgm:pt modelId="{0C9644EC-88E3-4B3B-B5C7-C714013078D8}" type="sibTrans" cxnId="{8408D9CE-BE7F-4E38-B7E2-3426BCC192C9}">
      <dgm:prSet/>
      <dgm:spPr/>
      <dgm:t>
        <a:bodyPr/>
        <a:lstStyle/>
        <a:p>
          <a:endParaRPr lang="en-US"/>
        </a:p>
      </dgm:t>
    </dgm:pt>
    <dgm:pt modelId="{FED0904B-231D-414F-9957-41DB9DB9DF58}" type="pres">
      <dgm:prSet presAssocID="{62C6694A-1761-4B08-92EA-0D3785DC7AC7}" presName="diagram" presStyleCnt="0">
        <dgm:presLayoutVars>
          <dgm:dir/>
          <dgm:resizeHandles val="exact"/>
        </dgm:presLayoutVars>
      </dgm:prSet>
      <dgm:spPr/>
    </dgm:pt>
    <dgm:pt modelId="{A52A7DFA-6CB2-4927-8710-C1B4D8F1D84D}" type="pres">
      <dgm:prSet presAssocID="{D6E5049A-791F-4F93-9A0A-C029B0E54687}" presName="node" presStyleLbl="node1" presStyleIdx="0" presStyleCnt="15">
        <dgm:presLayoutVars>
          <dgm:bulletEnabled val="1"/>
        </dgm:presLayoutVars>
      </dgm:prSet>
      <dgm:spPr/>
    </dgm:pt>
    <dgm:pt modelId="{F540E1AF-65A9-42D8-9875-F3EADD8EE2E8}" type="pres">
      <dgm:prSet presAssocID="{4A28D7B6-E6D9-4400-B611-7C339F92E087}" presName="sibTrans" presStyleCnt="0"/>
      <dgm:spPr/>
    </dgm:pt>
    <dgm:pt modelId="{665E1B72-0B4E-44DF-8ABD-C9328EAE1AB8}" type="pres">
      <dgm:prSet presAssocID="{091BEDC7-1CEE-4F3E-9A90-8AFA7E970470}" presName="node" presStyleLbl="node1" presStyleIdx="1" presStyleCnt="15">
        <dgm:presLayoutVars>
          <dgm:bulletEnabled val="1"/>
        </dgm:presLayoutVars>
      </dgm:prSet>
      <dgm:spPr/>
    </dgm:pt>
    <dgm:pt modelId="{401E3B76-40F7-4CB6-9A0A-0993443F810D}" type="pres">
      <dgm:prSet presAssocID="{CBC1C1DE-EE0A-4038-A329-679016214B4A}" presName="sibTrans" presStyleCnt="0"/>
      <dgm:spPr/>
    </dgm:pt>
    <dgm:pt modelId="{911AE86D-3DE5-4FC5-8310-24DBF0ACC8EA}" type="pres">
      <dgm:prSet presAssocID="{1DCC59D7-4A5A-484E-99F1-2EE09435EE67}" presName="node" presStyleLbl="node1" presStyleIdx="2" presStyleCnt="15">
        <dgm:presLayoutVars>
          <dgm:bulletEnabled val="1"/>
        </dgm:presLayoutVars>
      </dgm:prSet>
      <dgm:spPr/>
    </dgm:pt>
    <dgm:pt modelId="{C30CF5C5-5912-48DB-87AE-4528EE59C73B}" type="pres">
      <dgm:prSet presAssocID="{4CCA34BB-6310-496E-AA5D-231260CFA039}" presName="sibTrans" presStyleCnt="0"/>
      <dgm:spPr/>
    </dgm:pt>
    <dgm:pt modelId="{B7516A26-D9B7-4708-9779-63BE817BFB59}" type="pres">
      <dgm:prSet presAssocID="{807D8B4E-1E9A-4D45-B7E7-EC4596194DCE}" presName="node" presStyleLbl="node1" presStyleIdx="3" presStyleCnt="15">
        <dgm:presLayoutVars>
          <dgm:bulletEnabled val="1"/>
        </dgm:presLayoutVars>
      </dgm:prSet>
      <dgm:spPr/>
    </dgm:pt>
    <dgm:pt modelId="{857B6E23-006A-44BE-B2BC-43A8CF19E90D}" type="pres">
      <dgm:prSet presAssocID="{1A13C69C-2399-43A5-98E1-352ED84E87B3}" presName="sibTrans" presStyleCnt="0"/>
      <dgm:spPr/>
    </dgm:pt>
    <dgm:pt modelId="{E5DF886C-06CB-4FEB-9EFA-46A46E23E41C}" type="pres">
      <dgm:prSet presAssocID="{4B0FE93E-C70E-40CE-8EB9-2AEB757B979B}" presName="node" presStyleLbl="node1" presStyleIdx="4" presStyleCnt="15">
        <dgm:presLayoutVars>
          <dgm:bulletEnabled val="1"/>
        </dgm:presLayoutVars>
      </dgm:prSet>
      <dgm:spPr/>
    </dgm:pt>
    <dgm:pt modelId="{34BB6480-7039-47C9-AB6B-C3D39CA5692E}" type="pres">
      <dgm:prSet presAssocID="{FE042EE8-7D4C-4789-B53E-7F4CABAAF036}" presName="sibTrans" presStyleCnt="0"/>
      <dgm:spPr/>
    </dgm:pt>
    <dgm:pt modelId="{2AAE3637-18B5-45B5-9BDC-82ADD002EC1D}" type="pres">
      <dgm:prSet presAssocID="{7D3BA424-0916-4832-A979-B486AF390F36}" presName="node" presStyleLbl="node1" presStyleIdx="5" presStyleCnt="15">
        <dgm:presLayoutVars>
          <dgm:bulletEnabled val="1"/>
        </dgm:presLayoutVars>
      </dgm:prSet>
      <dgm:spPr/>
    </dgm:pt>
    <dgm:pt modelId="{55107E0B-0CA5-455F-92DB-7136A44A7109}" type="pres">
      <dgm:prSet presAssocID="{F5007AD4-9F97-4DE0-8F89-813E10D34E41}" presName="sibTrans" presStyleCnt="0"/>
      <dgm:spPr/>
    </dgm:pt>
    <dgm:pt modelId="{7C9D6EF9-637D-4C48-BF1A-81D34308A830}" type="pres">
      <dgm:prSet presAssocID="{56396355-78B3-4364-A708-CB0EEDC8573F}" presName="node" presStyleLbl="node1" presStyleIdx="6" presStyleCnt="15">
        <dgm:presLayoutVars>
          <dgm:bulletEnabled val="1"/>
        </dgm:presLayoutVars>
      </dgm:prSet>
      <dgm:spPr/>
    </dgm:pt>
    <dgm:pt modelId="{0C8DBC6D-BED9-4F9B-9AD3-8D03CD7EE3B2}" type="pres">
      <dgm:prSet presAssocID="{5162C156-8B13-4516-BD4A-3553635F1B70}" presName="sibTrans" presStyleCnt="0"/>
      <dgm:spPr/>
    </dgm:pt>
    <dgm:pt modelId="{18AE3925-C3EC-4D32-AE99-251832FDC905}" type="pres">
      <dgm:prSet presAssocID="{251848ED-7938-445E-9E10-16FD8120118E}" presName="node" presStyleLbl="node1" presStyleIdx="7" presStyleCnt="15">
        <dgm:presLayoutVars>
          <dgm:bulletEnabled val="1"/>
        </dgm:presLayoutVars>
      </dgm:prSet>
      <dgm:spPr/>
    </dgm:pt>
    <dgm:pt modelId="{4EB0C138-115E-49E6-9353-2C249BBE1884}" type="pres">
      <dgm:prSet presAssocID="{9353ADD6-E52C-49F7-8F9B-72CFBAA41FAE}" presName="sibTrans" presStyleCnt="0"/>
      <dgm:spPr/>
    </dgm:pt>
    <dgm:pt modelId="{938B337D-9E96-4C7E-A66D-2F2B6D7B00E5}" type="pres">
      <dgm:prSet presAssocID="{909DFF4B-8B27-4512-B751-46E6F0CEEFF8}" presName="node" presStyleLbl="node1" presStyleIdx="8" presStyleCnt="15">
        <dgm:presLayoutVars>
          <dgm:bulletEnabled val="1"/>
        </dgm:presLayoutVars>
      </dgm:prSet>
      <dgm:spPr/>
    </dgm:pt>
    <dgm:pt modelId="{90541771-4CFF-4967-8B62-869E7180422E}" type="pres">
      <dgm:prSet presAssocID="{BF27039E-9DA8-409D-9447-85F5C304D04F}" presName="sibTrans" presStyleCnt="0"/>
      <dgm:spPr/>
    </dgm:pt>
    <dgm:pt modelId="{6245A380-4AF4-40D2-BADB-71E8DC4BD536}" type="pres">
      <dgm:prSet presAssocID="{D6DF5883-C738-4CAB-AFD9-F74C7278D900}" presName="node" presStyleLbl="node1" presStyleIdx="9" presStyleCnt="15">
        <dgm:presLayoutVars>
          <dgm:bulletEnabled val="1"/>
        </dgm:presLayoutVars>
      </dgm:prSet>
      <dgm:spPr/>
    </dgm:pt>
    <dgm:pt modelId="{93D31D49-1DBA-4D66-91F2-49BC789180E6}" type="pres">
      <dgm:prSet presAssocID="{0C9644EC-88E3-4B3B-B5C7-C714013078D8}" presName="sibTrans" presStyleCnt="0"/>
      <dgm:spPr/>
    </dgm:pt>
    <dgm:pt modelId="{6A37D670-A049-45EC-AAD8-5A4ED1ABF932}" type="pres">
      <dgm:prSet presAssocID="{F43871B1-876C-49F7-85C5-D1664B49849A}" presName="node" presStyleLbl="node1" presStyleIdx="10" presStyleCnt="15">
        <dgm:presLayoutVars>
          <dgm:bulletEnabled val="1"/>
        </dgm:presLayoutVars>
      </dgm:prSet>
      <dgm:spPr/>
    </dgm:pt>
    <dgm:pt modelId="{A77B2BD6-6DFD-4435-AA40-0748E28D3422}" type="pres">
      <dgm:prSet presAssocID="{52FEE854-89A0-464F-8684-3CAF6F2D1DE6}" presName="sibTrans" presStyleCnt="0"/>
      <dgm:spPr/>
    </dgm:pt>
    <dgm:pt modelId="{84E95BA5-A768-4DAE-A312-C4B181E370FB}" type="pres">
      <dgm:prSet presAssocID="{0F22AED5-1D25-4A87-B23D-6529A8B1EA83}" presName="node" presStyleLbl="node1" presStyleIdx="11" presStyleCnt="15">
        <dgm:presLayoutVars>
          <dgm:bulletEnabled val="1"/>
        </dgm:presLayoutVars>
      </dgm:prSet>
      <dgm:spPr/>
    </dgm:pt>
    <dgm:pt modelId="{59E73FBD-84E3-4811-841D-60D7D78D3AC6}" type="pres">
      <dgm:prSet presAssocID="{C51ADF51-134C-40EB-9A67-E6BE4DA654E5}" presName="sibTrans" presStyleCnt="0"/>
      <dgm:spPr/>
    </dgm:pt>
    <dgm:pt modelId="{1C8C6873-287D-4C52-8FFB-72EA0D6445EB}" type="pres">
      <dgm:prSet presAssocID="{F93021E9-559E-49DC-9E16-B76FCBF4DAFC}" presName="node" presStyleLbl="node1" presStyleIdx="12" presStyleCnt="15">
        <dgm:presLayoutVars>
          <dgm:bulletEnabled val="1"/>
        </dgm:presLayoutVars>
      </dgm:prSet>
      <dgm:spPr/>
    </dgm:pt>
    <dgm:pt modelId="{F29E8171-8F8B-4A2E-8D17-CE2493CB0CB0}" type="pres">
      <dgm:prSet presAssocID="{3F98FE8E-7CC9-41ED-BCB0-6B42EA6B47F4}" presName="sibTrans" presStyleCnt="0"/>
      <dgm:spPr/>
    </dgm:pt>
    <dgm:pt modelId="{8EBAAAB6-877A-4E27-A29C-AE6D0E7AD5E7}" type="pres">
      <dgm:prSet presAssocID="{694B6A12-9E40-4FE2-A6C7-957441F3B78E}" presName="node" presStyleLbl="node1" presStyleIdx="13" presStyleCnt="15">
        <dgm:presLayoutVars>
          <dgm:bulletEnabled val="1"/>
        </dgm:presLayoutVars>
      </dgm:prSet>
      <dgm:spPr/>
    </dgm:pt>
    <dgm:pt modelId="{426A310B-4329-417B-83F4-3CCB1A369D7C}" type="pres">
      <dgm:prSet presAssocID="{F8BE0663-B1B9-498B-B725-DF53B831C301}" presName="sibTrans" presStyleCnt="0"/>
      <dgm:spPr/>
    </dgm:pt>
    <dgm:pt modelId="{51A07CB8-04E6-4B89-AA55-503545C44A06}" type="pres">
      <dgm:prSet presAssocID="{A6855CE2-929D-4E11-880A-0CF164781099}" presName="node" presStyleLbl="node1" presStyleIdx="14" presStyleCnt="15">
        <dgm:presLayoutVars>
          <dgm:bulletEnabled val="1"/>
        </dgm:presLayoutVars>
      </dgm:prSet>
      <dgm:spPr/>
    </dgm:pt>
  </dgm:ptLst>
  <dgm:cxnLst>
    <dgm:cxn modelId="{2C5AAF01-AD65-46F2-A407-6BCC5FDC49D6}" type="presOf" srcId="{4B0FE93E-C70E-40CE-8EB9-2AEB757B979B}" destId="{E5DF886C-06CB-4FEB-9EFA-46A46E23E41C}" srcOrd="0" destOrd="0" presId="urn:microsoft.com/office/officeart/2005/8/layout/default"/>
    <dgm:cxn modelId="{9A476A03-1255-4113-9091-0CA1218A2787}" type="presOf" srcId="{7D3BA424-0916-4832-A979-B486AF390F36}" destId="{2AAE3637-18B5-45B5-9BDC-82ADD002EC1D}" srcOrd="0" destOrd="0" presId="urn:microsoft.com/office/officeart/2005/8/layout/default"/>
    <dgm:cxn modelId="{34DF6714-3A9E-4377-9A76-F83D1108BB80}" srcId="{62C6694A-1761-4B08-92EA-0D3785DC7AC7}" destId="{251848ED-7938-445E-9E10-16FD8120118E}" srcOrd="7" destOrd="0" parTransId="{75A45177-FD19-45DF-B81C-5122A7199F2D}" sibTransId="{9353ADD6-E52C-49F7-8F9B-72CFBAA41FAE}"/>
    <dgm:cxn modelId="{86707615-0982-4192-973D-028642663A32}" srcId="{62C6694A-1761-4B08-92EA-0D3785DC7AC7}" destId="{A6855CE2-929D-4E11-880A-0CF164781099}" srcOrd="14" destOrd="0" parTransId="{A8BB2D7E-D4B0-47AF-9E14-CF994FD599DF}" sibTransId="{53B9E6E1-F4BA-43FE-91B9-436704CCF83D}"/>
    <dgm:cxn modelId="{E454811E-3C9C-40E1-9712-AD0663725B61}" type="presOf" srcId="{251848ED-7938-445E-9E10-16FD8120118E}" destId="{18AE3925-C3EC-4D32-AE99-251832FDC905}" srcOrd="0" destOrd="0" presId="urn:microsoft.com/office/officeart/2005/8/layout/default"/>
    <dgm:cxn modelId="{03F1A222-11D8-4BC8-BEA8-12CAA3D1E6DC}" type="presOf" srcId="{F93021E9-559E-49DC-9E16-B76FCBF4DAFC}" destId="{1C8C6873-287D-4C52-8FFB-72EA0D6445EB}" srcOrd="0" destOrd="0" presId="urn:microsoft.com/office/officeart/2005/8/layout/default"/>
    <dgm:cxn modelId="{795C8B26-3673-4F53-BD8A-2291E30A91F2}" type="presOf" srcId="{909DFF4B-8B27-4512-B751-46E6F0CEEFF8}" destId="{938B337D-9E96-4C7E-A66D-2F2B6D7B00E5}" srcOrd="0" destOrd="0" presId="urn:microsoft.com/office/officeart/2005/8/layout/default"/>
    <dgm:cxn modelId="{2F0D5F28-02D7-4126-8855-541685E132E7}" srcId="{62C6694A-1761-4B08-92EA-0D3785DC7AC7}" destId="{0F22AED5-1D25-4A87-B23D-6529A8B1EA83}" srcOrd="11" destOrd="0" parTransId="{8333FDB1-D0B2-406F-8A9B-5FFB4BD3926F}" sibTransId="{C51ADF51-134C-40EB-9A67-E6BE4DA654E5}"/>
    <dgm:cxn modelId="{0645D629-CA3C-4FC6-B5F2-D8A8C80D2D0E}" srcId="{62C6694A-1761-4B08-92EA-0D3785DC7AC7}" destId="{091BEDC7-1CEE-4F3E-9A90-8AFA7E970470}" srcOrd="1" destOrd="0" parTransId="{F1D32AB4-CDC5-4474-9AC4-5AC7696660C8}" sibTransId="{CBC1C1DE-EE0A-4038-A329-679016214B4A}"/>
    <dgm:cxn modelId="{F4AD622E-0946-472E-A47D-DB776A21B9B7}" srcId="{62C6694A-1761-4B08-92EA-0D3785DC7AC7}" destId="{F93021E9-559E-49DC-9E16-B76FCBF4DAFC}" srcOrd="12" destOrd="0" parTransId="{4570C5D7-13F6-4DCF-824B-C404EA29E3F1}" sibTransId="{3F98FE8E-7CC9-41ED-BCB0-6B42EA6B47F4}"/>
    <dgm:cxn modelId="{1387B335-D6B0-4B81-8CF7-128F802E935E}" type="presOf" srcId="{0F22AED5-1D25-4A87-B23D-6529A8B1EA83}" destId="{84E95BA5-A768-4DAE-A312-C4B181E370FB}" srcOrd="0" destOrd="0" presId="urn:microsoft.com/office/officeart/2005/8/layout/default"/>
    <dgm:cxn modelId="{65CF4637-789A-4BA5-B17B-2A765B891E77}" srcId="{62C6694A-1761-4B08-92EA-0D3785DC7AC7}" destId="{56396355-78B3-4364-A708-CB0EEDC8573F}" srcOrd="6" destOrd="0" parTransId="{22F5F28B-212E-42A0-A6D9-618AF1F3AD76}" sibTransId="{5162C156-8B13-4516-BD4A-3553635F1B70}"/>
    <dgm:cxn modelId="{73549B5C-DAA8-431C-AF08-881AF3EC03FA}" srcId="{62C6694A-1761-4B08-92EA-0D3785DC7AC7}" destId="{909DFF4B-8B27-4512-B751-46E6F0CEEFF8}" srcOrd="8" destOrd="0" parTransId="{61CD04A6-0AE0-47F4-B714-B28A5F7971CE}" sibTransId="{BF27039E-9DA8-409D-9447-85F5C304D04F}"/>
    <dgm:cxn modelId="{2CB6C95C-FDA3-4396-9A73-8019601BA012}" type="presOf" srcId="{56396355-78B3-4364-A708-CB0EEDC8573F}" destId="{7C9D6EF9-637D-4C48-BF1A-81D34308A830}" srcOrd="0" destOrd="0" presId="urn:microsoft.com/office/officeart/2005/8/layout/default"/>
    <dgm:cxn modelId="{AAFAAB44-C7A9-455D-9FE1-276EE82A452C}" srcId="{62C6694A-1761-4B08-92EA-0D3785DC7AC7}" destId="{4B0FE93E-C70E-40CE-8EB9-2AEB757B979B}" srcOrd="4" destOrd="0" parTransId="{719EF4DA-E33A-4C39-A24C-32C4428B3824}" sibTransId="{FE042EE8-7D4C-4789-B53E-7F4CABAAF036}"/>
    <dgm:cxn modelId="{5FDFFA44-29C4-456C-9D3E-56FCA214A8B2}" type="presOf" srcId="{D6DF5883-C738-4CAB-AFD9-F74C7278D900}" destId="{6245A380-4AF4-40D2-BADB-71E8DC4BD536}" srcOrd="0" destOrd="0" presId="urn:microsoft.com/office/officeart/2005/8/layout/default"/>
    <dgm:cxn modelId="{4DC6404A-B8BE-4EAA-BC0E-8B70B980AD40}" type="presOf" srcId="{694B6A12-9E40-4FE2-A6C7-957441F3B78E}" destId="{8EBAAAB6-877A-4E27-A29C-AE6D0E7AD5E7}" srcOrd="0" destOrd="0" presId="urn:microsoft.com/office/officeart/2005/8/layout/default"/>
    <dgm:cxn modelId="{A847C873-4EFC-47B2-B085-EC5D0894568C}" type="presOf" srcId="{1DCC59D7-4A5A-484E-99F1-2EE09435EE67}" destId="{911AE86D-3DE5-4FC5-8310-24DBF0ACC8EA}" srcOrd="0" destOrd="0" presId="urn:microsoft.com/office/officeart/2005/8/layout/default"/>
    <dgm:cxn modelId="{56CA7374-D323-4E05-8D5C-A5727C537FFD}" type="presOf" srcId="{807D8B4E-1E9A-4D45-B7E7-EC4596194DCE}" destId="{B7516A26-D9B7-4708-9779-63BE817BFB59}" srcOrd="0" destOrd="0" presId="urn:microsoft.com/office/officeart/2005/8/layout/default"/>
    <dgm:cxn modelId="{1FD81955-5362-4AEE-B7B1-0008F429F6B8}" type="presOf" srcId="{A6855CE2-929D-4E11-880A-0CF164781099}" destId="{51A07CB8-04E6-4B89-AA55-503545C44A06}" srcOrd="0" destOrd="0" presId="urn:microsoft.com/office/officeart/2005/8/layout/default"/>
    <dgm:cxn modelId="{292B4076-E14E-4094-98A8-79C168154A0D}" type="presOf" srcId="{F43871B1-876C-49F7-85C5-D1664B49849A}" destId="{6A37D670-A049-45EC-AAD8-5A4ED1ABF932}" srcOrd="0" destOrd="0" presId="urn:microsoft.com/office/officeart/2005/8/layout/default"/>
    <dgm:cxn modelId="{DDD17C87-1FF3-4866-90B1-CA993D8D9BE7}" type="presOf" srcId="{091BEDC7-1CEE-4F3E-9A90-8AFA7E970470}" destId="{665E1B72-0B4E-44DF-8ABD-C9328EAE1AB8}" srcOrd="0" destOrd="0" presId="urn:microsoft.com/office/officeart/2005/8/layout/default"/>
    <dgm:cxn modelId="{1ABD70A2-3B86-42C8-A977-AB36EE21EB2F}" srcId="{62C6694A-1761-4B08-92EA-0D3785DC7AC7}" destId="{807D8B4E-1E9A-4D45-B7E7-EC4596194DCE}" srcOrd="3" destOrd="0" parTransId="{EDCFAC75-399E-403E-99CE-F34349E13EDE}" sibTransId="{1A13C69C-2399-43A5-98E1-352ED84E87B3}"/>
    <dgm:cxn modelId="{C4771FAF-733C-4B6C-A6BC-8F332CC8098D}" type="presOf" srcId="{D6E5049A-791F-4F93-9A0A-C029B0E54687}" destId="{A52A7DFA-6CB2-4927-8710-C1B4D8F1D84D}" srcOrd="0" destOrd="0" presId="urn:microsoft.com/office/officeart/2005/8/layout/default"/>
    <dgm:cxn modelId="{F5DF62AF-E11B-4947-9A1F-9BC562DE88BC}" type="presOf" srcId="{62C6694A-1761-4B08-92EA-0D3785DC7AC7}" destId="{FED0904B-231D-414F-9957-41DB9DB9DF58}" srcOrd="0" destOrd="0" presId="urn:microsoft.com/office/officeart/2005/8/layout/default"/>
    <dgm:cxn modelId="{356641BB-473B-45D1-B6FF-238A4E2DB91C}" srcId="{62C6694A-1761-4B08-92EA-0D3785DC7AC7}" destId="{D6E5049A-791F-4F93-9A0A-C029B0E54687}" srcOrd="0" destOrd="0" parTransId="{F12F9770-7AFB-4F49-BE51-471BADCFB04D}" sibTransId="{4A28D7B6-E6D9-4400-B611-7C339F92E087}"/>
    <dgm:cxn modelId="{2D3C0ABC-4F0C-42D8-B5D5-1A8D7CB8C63E}" srcId="{62C6694A-1761-4B08-92EA-0D3785DC7AC7}" destId="{7D3BA424-0916-4832-A979-B486AF390F36}" srcOrd="5" destOrd="0" parTransId="{4BA9922C-FF3B-4D67-9677-2E1A98D2461C}" sibTransId="{F5007AD4-9F97-4DE0-8F89-813E10D34E41}"/>
    <dgm:cxn modelId="{9845DBC7-C449-4263-8BC7-9271A1AC778B}" srcId="{62C6694A-1761-4B08-92EA-0D3785DC7AC7}" destId="{F43871B1-876C-49F7-85C5-D1664B49849A}" srcOrd="10" destOrd="0" parTransId="{445D2D23-CEDF-422E-9A55-B6B3CE585CE5}" sibTransId="{52FEE854-89A0-464F-8684-3CAF6F2D1DE6}"/>
    <dgm:cxn modelId="{8408D9CE-BE7F-4E38-B7E2-3426BCC192C9}" srcId="{62C6694A-1761-4B08-92EA-0D3785DC7AC7}" destId="{D6DF5883-C738-4CAB-AFD9-F74C7278D900}" srcOrd="9" destOrd="0" parTransId="{79862B81-7627-4EF7-802D-9AD2F2DF98CF}" sibTransId="{0C9644EC-88E3-4B3B-B5C7-C714013078D8}"/>
    <dgm:cxn modelId="{C3495BFA-E9D9-4968-B388-166163FD93B4}" srcId="{62C6694A-1761-4B08-92EA-0D3785DC7AC7}" destId="{1DCC59D7-4A5A-484E-99F1-2EE09435EE67}" srcOrd="2" destOrd="0" parTransId="{921C06D7-0171-4EA4-BC7A-E2A0192616CE}" sibTransId="{4CCA34BB-6310-496E-AA5D-231260CFA039}"/>
    <dgm:cxn modelId="{F332DDFE-79F2-4178-97C1-481E67DD42FA}" srcId="{62C6694A-1761-4B08-92EA-0D3785DC7AC7}" destId="{694B6A12-9E40-4FE2-A6C7-957441F3B78E}" srcOrd="13" destOrd="0" parTransId="{B61EBD6B-6198-4B1A-B214-4A0CDE9D8EEB}" sibTransId="{F8BE0663-B1B9-498B-B725-DF53B831C301}"/>
    <dgm:cxn modelId="{E18C570A-4CD2-4C2B-A2E2-717D6D07565B}" type="presParOf" srcId="{FED0904B-231D-414F-9957-41DB9DB9DF58}" destId="{A52A7DFA-6CB2-4927-8710-C1B4D8F1D84D}" srcOrd="0" destOrd="0" presId="urn:microsoft.com/office/officeart/2005/8/layout/default"/>
    <dgm:cxn modelId="{14B0410E-3C47-49D9-8ABF-41EC1982BA69}" type="presParOf" srcId="{FED0904B-231D-414F-9957-41DB9DB9DF58}" destId="{F540E1AF-65A9-42D8-9875-F3EADD8EE2E8}" srcOrd="1" destOrd="0" presId="urn:microsoft.com/office/officeart/2005/8/layout/default"/>
    <dgm:cxn modelId="{892A4C94-C13F-4810-9E68-8094DECA119B}" type="presParOf" srcId="{FED0904B-231D-414F-9957-41DB9DB9DF58}" destId="{665E1B72-0B4E-44DF-8ABD-C9328EAE1AB8}" srcOrd="2" destOrd="0" presId="urn:microsoft.com/office/officeart/2005/8/layout/default"/>
    <dgm:cxn modelId="{97547C80-2E3B-4007-AE97-DA290F5C1D9C}" type="presParOf" srcId="{FED0904B-231D-414F-9957-41DB9DB9DF58}" destId="{401E3B76-40F7-4CB6-9A0A-0993443F810D}" srcOrd="3" destOrd="0" presId="urn:microsoft.com/office/officeart/2005/8/layout/default"/>
    <dgm:cxn modelId="{5224CF06-CE50-4B1F-B7DC-ABF15CCC9E54}" type="presParOf" srcId="{FED0904B-231D-414F-9957-41DB9DB9DF58}" destId="{911AE86D-3DE5-4FC5-8310-24DBF0ACC8EA}" srcOrd="4" destOrd="0" presId="urn:microsoft.com/office/officeart/2005/8/layout/default"/>
    <dgm:cxn modelId="{7A949093-A31E-464D-B50C-9FCA3722D137}" type="presParOf" srcId="{FED0904B-231D-414F-9957-41DB9DB9DF58}" destId="{C30CF5C5-5912-48DB-87AE-4528EE59C73B}" srcOrd="5" destOrd="0" presId="urn:microsoft.com/office/officeart/2005/8/layout/default"/>
    <dgm:cxn modelId="{99B700A8-6E6F-4E28-B5DA-ED04B71F992C}" type="presParOf" srcId="{FED0904B-231D-414F-9957-41DB9DB9DF58}" destId="{B7516A26-D9B7-4708-9779-63BE817BFB59}" srcOrd="6" destOrd="0" presId="urn:microsoft.com/office/officeart/2005/8/layout/default"/>
    <dgm:cxn modelId="{4D2E13DF-396C-4295-8703-34D08FBED0B4}" type="presParOf" srcId="{FED0904B-231D-414F-9957-41DB9DB9DF58}" destId="{857B6E23-006A-44BE-B2BC-43A8CF19E90D}" srcOrd="7" destOrd="0" presId="urn:microsoft.com/office/officeart/2005/8/layout/default"/>
    <dgm:cxn modelId="{F57D81C5-A236-418A-8405-F871D7E3C4F3}" type="presParOf" srcId="{FED0904B-231D-414F-9957-41DB9DB9DF58}" destId="{E5DF886C-06CB-4FEB-9EFA-46A46E23E41C}" srcOrd="8" destOrd="0" presId="urn:microsoft.com/office/officeart/2005/8/layout/default"/>
    <dgm:cxn modelId="{FC01FB4F-7257-4BA1-A76E-6620DD153064}" type="presParOf" srcId="{FED0904B-231D-414F-9957-41DB9DB9DF58}" destId="{34BB6480-7039-47C9-AB6B-C3D39CA5692E}" srcOrd="9" destOrd="0" presId="urn:microsoft.com/office/officeart/2005/8/layout/default"/>
    <dgm:cxn modelId="{20B37B28-727C-4B0F-B74B-D20EDB8BC664}" type="presParOf" srcId="{FED0904B-231D-414F-9957-41DB9DB9DF58}" destId="{2AAE3637-18B5-45B5-9BDC-82ADD002EC1D}" srcOrd="10" destOrd="0" presId="urn:microsoft.com/office/officeart/2005/8/layout/default"/>
    <dgm:cxn modelId="{66D62761-170A-4806-9F21-20BD2FADB091}" type="presParOf" srcId="{FED0904B-231D-414F-9957-41DB9DB9DF58}" destId="{55107E0B-0CA5-455F-92DB-7136A44A7109}" srcOrd="11" destOrd="0" presId="urn:microsoft.com/office/officeart/2005/8/layout/default"/>
    <dgm:cxn modelId="{BAAE9883-54AC-46EE-9577-D281EDE5FF46}" type="presParOf" srcId="{FED0904B-231D-414F-9957-41DB9DB9DF58}" destId="{7C9D6EF9-637D-4C48-BF1A-81D34308A830}" srcOrd="12" destOrd="0" presId="urn:microsoft.com/office/officeart/2005/8/layout/default"/>
    <dgm:cxn modelId="{C978D90A-3E7C-4831-99B0-AC89F0354768}" type="presParOf" srcId="{FED0904B-231D-414F-9957-41DB9DB9DF58}" destId="{0C8DBC6D-BED9-4F9B-9AD3-8D03CD7EE3B2}" srcOrd="13" destOrd="0" presId="urn:microsoft.com/office/officeart/2005/8/layout/default"/>
    <dgm:cxn modelId="{AB3B51B7-0555-4456-B7CE-7D757B0C4117}" type="presParOf" srcId="{FED0904B-231D-414F-9957-41DB9DB9DF58}" destId="{18AE3925-C3EC-4D32-AE99-251832FDC905}" srcOrd="14" destOrd="0" presId="urn:microsoft.com/office/officeart/2005/8/layout/default"/>
    <dgm:cxn modelId="{66E11333-B53E-4714-884F-9AB7DCF61E8F}" type="presParOf" srcId="{FED0904B-231D-414F-9957-41DB9DB9DF58}" destId="{4EB0C138-115E-49E6-9353-2C249BBE1884}" srcOrd="15" destOrd="0" presId="urn:microsoft.com/office/officeart/2005/8/layout/default"/>
    <dgm:cxn modelId="{54E50A46-759A-43B5-8F18-83DB48E0AA97}" type="presParOf" srcId="{FED0904B-231D-414F-9957-41DB9DB9DF58}" destId="{938B337D-9E96-4C7E-A66D-2F2B6D7B00E5}" srcOrd="16" destOrd="0" presId="urn:microsoft.com/office/officeart/2005/8/layout/default"/>
    <dgm:cxn modelId="{3306FB13-8D04-41EF-96A6-AAA47DED2558}" type="presParOf" srcId="{FED0904B-231D-414F-9957-41DB9DB9DF58}" destId="{90541771-4CFF-4967-8B62-869E7180422E}" srcOrd="17" destOrd="0" presId="urn:microsoft.com/office/officeart/2005/8/layout/default"/>
    <dgm:cxn modelId="{F2492B7F-B472-447F-AA80-19DEEE6D8AC9}" type="presParOf" srcId="{FED0904B-231D-414F-9957-41DB9DB9DF58}" destId="{6245A380-4AF4-40D2-BADB-71E8DC4BD536}" srcOrd="18" destOrd="0" presId="urn:microsoft.com/office/officeart/2005/8/layout/default"/>
    <dgm:cxn modelId="{6C0CDC62-6FDC-4BCB-A012-E4CDD0D1E969}" type="presParOf" srcId="{FED0904B-231D-414F-9957-41DB9DB9DF58}" destId="{93D31D49-1DBA-4D66-91F2-49BC789180E6}" srcOrd="19" destOrd="0" presId="urn:microsoft.com/office/officeart/2005/8/layout/default"/>
    <dgm:cxn modelId="{F82D01D2-BA08-409B-9482-FD279E5B90C8}" type="presParOf" srcId="{FED0904B-231D-414F-9957-41DB9DB9DF58}" destId="{6A37D670-A049-45EC-AAD8-5A4ED1ABF932}" srcOrd="20" destOrd="0" presId="urn:microsoft.com/office/officeart/2005/8/layout/default"/>
    <dgm:cxn modelId="{D15BEFE3-60EE-45BE-A368-215DB2971BE3}" type="presParOf" srcId="{FED0904B-231D-414F-9957-41DB9DB9DF58}" destId="{A77B2BD6-6DFD-4435-AA40-0748E28D3422}" srcOrd="21" destOrd="0" presId="urn:microsoft.com/office/officeart/2005/8/layout/default"/>
    <dgm:cxn modelId="{69872061-D595-4263-839B-C6996F1524F3}" type="presParOf" srcId="{FED0904B-231D-414F-9957-41DB9DB9DF58}" destId="{84E95BA5-A768-4DAE-A312-C4B181E370FB}" srcOrd="22" destOrd="0" presId="urn:microsoft.com/office/officeart/2005/8/layout/default"/>
    <dgm:cxn modelId="{FB3CDB4B-1923-411C-A87E-A4DD51EDAEB1}" type="presParOf" srcId="{FED0904B-231D-414F-9957-41DB9DB9DF58}" destId="{59E73FBD-84E3-4811-841D-60D7D78D3AC6}" srcOrd="23" destOrd="0" presId="urn:microsoft.com/office/officeart/2005/8/layout/default"/>
    <dgm:cxn modelId="{F1114EF2-3957-4F4A-94B3-C37617AF118D}" type="presParOf" srcId="{FED0904B-231D-414F-9957-41DB9DB9DF58}" destId="{1C8C6873-287D-4C52-8FFB-72EA0D6445EB}" srcOrd="24" destOrd="0" presId="urn:microsoft.com/office/officeart/2005/8/layout/default"/>
    <dgm:cxn modelId="{4FBB8583-37FB-4774-B0BD-F0752044FD94}" type="presParOf" srcId="{FED0904B-231D-414F-9957-41DB9DB9DF58}" destId="{F29E8171-8F8B-4A2E-8D17-CE2493CB0CB0}" srcOrd="25" destOrd="0" presId="urn:microsoft.com/office/officeart/2005/8/layout/default"/>
    <dgm:cxn modelId="{97E1FB2B-3CB7-47DC-BB86-C0CECE725F10}" type="presParOf" srcId="{FED0904B-231D-414F-9957-41DB9DB9DF58}" destId="{8EBAAAB6-877A-4E27-A29C-AE6D0E7AD5E7}" srcOrd="26" destOrd="0" presId="urn:microsoft.com/office/officeart/2005/8/layout/default"/>
    <dgm:cxn modelId="{F9F400A4-2077-4067-AD66-C9ABD6EE6A41}" type="presParOf" srcId="{FED0904B-231D-414F-9957-41DB9DB9DF58}" destId="{426A310B-4329-417B-83F4-3CCB1A369D7C}" srcOrd="27" destOrd="0" presId="urn:microsoft.com/office/officeart/2005/8/layout/default"/>
    <dgm:cxn modelId="{7B97D3CB-0993-49E4-8A61-8E0C04767B14}" type="presParOf" srcId="{FED0904B-231D-414F-9957-41DB9DB9DF58}" destId="{51A07CB8-04E6-4B89-AA55-503545C44A06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1B383E-D889-4E08-BCCA-CB6675EC3438}" type="doc">
      <dgm:prSet loTypeId="urn:microsoft.com/office/officeart/2005/8/layout/default" loCatId="list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F3707AB-5EF6-4938-9A5C-86D6E1C4A20D}">
      <dgm:prSet/>
      <dgm:spPr/>
      <dgm:t>
        <a:bodyPr/>
        <a:lstStyle/>
        <a:p>
          <a:r>
            <a:rPr lang="it-IT"/>
            <a:t>JavaScript (consigli utili)</a:t>
          </a:r>
          <a:endParaRPr lang="en-US"/>
        </a:p>
      </dgm:t>
    </dgm:pt>
    <dgm:pt modelId="{E513C98B-4A8A-4A94-A002-5D61AD78C070}" type="parTrans" cxnId="{DF72213A-E467-4C1C-8F7E-BC8B005BFE0D}">
      <dgm:prSet/>
      <dgm:spPr/>
      <dgm:t>
        <a:bodyPr/>
        <a:lstStyle/>
        <a:p>
          <a:endParaRPr lang="en-US"/>
        </a:p>
      </dgm:t>
    </dgm:pt>
    <dgm:pt modelId="{0B665D5E-134A-450F-A6E8-698F70EBCC04}" type="sibTrans" cxnId="{DF72213A-E467-4C1C-8F7E-BC8B005BFE0D}">
      <dgm:prSet/>
      <dgm:spPr/>
      <dgm:t>
        <a:bodyPr/>
        <a:lstStyle/>
        <a:p>
          <a:endParaRPr lang="en-US"/>
        </a:p>
      </dgm:t>
    </dgm:pt>
    <dgm:pt modelId="{A0A3A9F6-AD8B-48A4-B77E-113179203A65}">
      <dgm:prSet/>
      <dgm:spPr/>
      <dgm:t>
        <a:bodyPr/>
        <a:lstStyle/>
        <a:p>
          <a:r>
            <a:rPr lang="it-IT" err="1"/>
            <a:t>Fragment</a:t>
          </a:r>
          <a:endParaRPr lang="en-US"/>
        </a:p>
      </dgm:t>
    </dgm:pt>
    <dgm:pt modelId="{0B450CC5-15AC-4206-99D9-0CCB2534B352}" type="parTrans" cxnId="{6743C7CD-4B69-48D2-8533-84FE6D0C16DB}">
      <dgm:prSet/>
      <dgm:spPr/>
      <dgm:t>
        <a:bodyPr/>
        <a:lstStyle/>
        <a:p>
          <a:endParaRPr lang="en-US"/>
        </a:p>
      </dgm:t>
    </dgm:pt>
    <dgm:pt modelId="{CF6FC7FA-2ECE-4D8D-AE63-C3E62C3E2ADC}" type="sibTrans" cxnId="{6743C7CD-4B69-48D2-8533-84FE6D0C16DB}">
      <dgm:prSet/>
      <dgm:spPr/>
      <dgm:t>
        <a:bodyPr/>
        <a:lstStyle/>
        <a:p>
          <a:endParaRPr lang="en-US"/>
        </a:p>
      </dgm:t>
    </dgm:pt>
    <dgm:pt modelId="{23ED33C1-1F09-40AF-BAF3-0E8829FE39F1}">
      <dgm:prSet/>
      <dgm:spPr/>
      <dgm:t>
        <a:bodyPr/>
        <a:lstStyle/>
        <a:p>
          <a:r>
            <a:rPr lang="it-IT" err="1"/>
            <a:t>Reacting</a:t>
          </a:r>
          <a:r>
            <a:rPr lang="it-IT"/>
            <a:t> To Event</a:t>
          </a:r>
          <a:endParaRPr lang="en-US"/>
        </a:p>
      </dgm:t>
    </dgm:pt>
    <dgm:pt modelId="{B37261A5-4302-4DD6-99F0-AC62053CA148}" type="parTrans" cxnId="{E595E891-4829-4418-BCDD-6AD271BEBE15}">
      <dgm:prSet/>
      <dgm:spPr/>
      <dgm:t>
        <a:bodyPr/>
        <a:lstStyle/>
        <a:p>
          <a:endParaRPr lang="en-US"/>
        </a:p>
      </dgm:t>
    </dgm:pt>
    <dgm:pt modelId="{844A4D32-3F81-4E1A-BFC6-AC486E3C7BAC}" type="sibTrans" cxnId="{E595E891-4829-4418-BCDD-6AD271BEBE15}">
      <dgm:prSet/>
      <dgm:spPr/>
      <dgm:t>
        <a:bodyPr/>
        <a:lstStyle/>
        <a:p>
          <a:endParaRPr lang="en-US"/>
        </a:p>
      </dgm:t>
    </dgm:pt>
    <dgm:pt modelId="{DCF0E0C2-E454-45F4-B2F5-C5CDAA5B5E53}">
      <dgm:prSet/>
      <dgm:spPr/>
      <dgm:t>
        <a:bodyPr/>
        <a:lstStyle/>
        <a:p>
          <a:r>
            <a:rPr lang="it-IT"/>
            <a:t>Rendering </a:t>
          </a:r>
          <a:r>
            <a:rPr lang="it-IT" err="1"/>
            <a:t>content</a:t>
          </a:r>
          <a:r>
            <a:rPr lang="it-IT"/>
            <a:t> </a:t>
          </a:r>
          <a:r>
            <a:rPr lang="it-IT" err="1"/>
            <a:t>dinamicaly</a:t>
          </a:r>
          <a:endParaRPr lang="en-US"/>
        </a:p>
      </dgm:t>
    </dgm:pt>
    <dgm:pt modelId="{A52D6380-D697-449F-8A55-25DF3FCF3089}" type="parTrans" cxnId="{4FE544A3-81DF-4280-96FC-02CEE2E6A054}">
      <dgm:prSet/>
      <dgm:spPr/>
      <dgm:t>
        <a:bodyPr/>
        <a:lstStyle/>
        <a:p>
          <a:endParaRPr lang="en-US"/>
        </a:p>
      </dgm:t>
    </dgm:pt>
    <dgm:pt modelId="{EE8312FE-7C61-4F76-8589-128CF31FDADA}" type="sibTrans" cxnId="{4FE544A3-81DF-4280-96FC-02CEE2E6A054}">
      <dgm:prSet/>
      <dgm:spPr/>
      <dgm:t>
        <a:bodyPr/>
        <a:lstStyle/>
        <a:p>
          <a:endParaRPr lang="en-US"/>
        </a:p>
      </dgm:t>
    </dgm:pt>
    <dgm:pt modelId="{46AE6361-A17B-48FF-9473-AE055642426B}">
      <dgm:prSet/>
      <dgm:spPr/>
      <dgm:t>
        <a:bodyPr/>
        <a:lstStyle/>
        <a:p>
          <a:r>
            <a:rPr lang="it-IT"/>
            <a:t>Css style and dinamyc style</a:t>
          </a:r>
          <a:endParaRPr lang="en-US"/>
        </a:p>
      </dgm:t>
    </dgm:pt>
    <dgm:pt modelId="{996B6DAA-9A62-4E13-B4EE-C49FCC86A22F}" type="parTrans" cxnId="{D86918FC-28F7-4F75-B038-A4BE52DBCE0D}">
      <dgm:prSet/>
      <dgm:spPr/>
      <dgm:t>
        <a:bodyPr/>
        <a:lstStyle/>
        <a:p>
          <a:endParaRPr lang="en-US"/>
        </a:p>
      </dgm:t>
    </dgm:pt>
    <dgm:pt modelId="{3175ACE1-66AC-491D-9444-81B1D4AE7648}" type="sibTrans" cxnId="{D86918FC-28F7-4F75-B038-A4BE52DBCE0D}">
      <dgm:prSet/>
      <dgm:spPr/>
      <dgm:t>
        <a:bodyPr/>
        <a:lstStyle/>
        <a:p>
          <a:endParaRPr lang="en-US"/>
        </a:p>
      </dgm:t>
    </dgm:pt>
    <dgm:pt modelId="{7D371A93-A65D-40BC-8B88-37D112AEDC7C}">
      <dgm:prSet/>
      <dgm:spPr/>
      <dgm:t>
        <a:bodyPr/>
        <a:lstStyle/>
        <a:p>
          <a:r>
            <a:rPr lang="it-IT"/>
            <a:t>Output List Dinamicaly</a:t>
          </a:r>
          <a:endParaRPr lang="en-US"/>
        </a:p>
      </dgm:t>
    </dgm:pt>
    <dgm:pt modelId="{829A19B6-9EED-4E5E-8D32-97A8E2A51745}" type="parTrans" cxnId="{6FC3CAE9-70C1-4A73-A26A-2CFE9C2AF74B}">
      <dgm:prSet/>
      <dgm:spPr/>
      <dgm:t>
        <a:bodyPr/>
        <a:lstStyle/>
        <a:p>
          <a:endParaRPr lang="en-US"/>
        </a:p>
      </dgm:t>
    </dgm:pt>
    <dgm:pt modelId="{4FFD69B9-0362-4C7A-9531-D0FE7C4B4BE4}" type="sibTrans" cxnId="{6FC3CAE9-70C1-4A73-A26A-2CFE9C2AF74B}">
      <dgm:prSet/>
      <dgm:spPr/>
      <dgm:t>
        <a:bodyPr/>
        <a:lstStyle/>
        <a:p>
          <a:endParaRPr lang="en-US"/>
        </a:p>
      </dgm:t>
    </dgm:pt>
    <dgm:pt modelId="{5F6A8F9E-8EA3-4488-9625-621ECB67230A}">
      <dgm:prSet/>
      <dgm:spPr/>
      <dgm:t>
        <a:bodyPr/>
        <a:lstStyle/>
        <a:p>
          <a:r>
            <a:rPr lang="it-IT"/>
            <a:t>Setting Default </a:t>
          </a:r>
          <a:r>
            <a:rPr lang="it-IT" err="1"/>
            <a:t>Prop</a:t>
          </a:r>
          <a:r>
            <a:rPr lang="it-IT"/>
            <a:t> </a:t>
          </a:r>
          <a:r>
            <a:rPr lang="it-IT" err="1"/>
            <a:t>values</a:t>
          </a:r>
          <a:endParaRPr lang="en-US"/>
        </a:p>
      </dgm:t>
    </dgm:pt>
    <dgm:pt modelId="{B5CE6C02-7588-46F2-A53C-6E38E4799B12}" type="parTrans" cxnId="{790BE9FF-7678-45C8-BD11-18AC41B06C8D}">
      <dgm:prSet/>
      <dgm:spPr/>
      <dgm:t>
        <a:bodyPr/>
        <a:lstStyle/>
        <a:p>
          <a:endParaRPr lang="en-US"/>
        </a:p>
      </dgm:t>
    </dgm:pt>
    <dgm:pt modelId="{8BC3DB39-207F-4D87-A94D-ED8D9979F20D}" type="sibTrans" cxnId="{790BE9FF-7678-45C8-BD11-18AC41B06C8D}">
      <dgm:prSet/>
      <dgm:spPr/>
      <dgm:t>
        <a:bodyPr/>
        <a:lstStyle/>
        <a:p>
          <a:endParaRPr lang="en-US"/>
        </a:p>
      </dgm:t>
    </dgm:pt>
    <dgm:pt modelId="{0A19DFBD-4248-4680-9C7D-4831B98ADAF4}">
      <dgm:prSet/>
      <dgm:spPr/>
      <dgm:t>
        <a:bodyPr/>
        <a:lstStyle/>
        <a:p>
          <a:r>
            <a:rPr lang="it-IT" err="1"/>
            <a:t>StrictMode</a:t>
          </a:r>
          <a:endParaRPr lang="en-US"/>
        </a:p>
      </dgm:t>
    </dgm:pt>
    <dgm:pt modelId="{E5D25841-F81D-4703-97F6-BAF503700036}" type="parTrans" cxnId="{D4C9662F-848C-452A-8589-D0AA70F3BF7C}">
      <dgm:prSet/>
      <dgm:spPr/>
      <dgm:t>
        <a:bodyPr/>
        <a:lstStyle/>
        <a:p>
          <a:endParaRPr lang="en-US"/>
        </a:p>
      </dgm:t>
    </dgm:pt>
    <dgm:pt modelId="{DB9D78FD-9BE4-440D-96EE-577ADD25E05E}" type="sibTrans" cxnId="{D4C9662F-848C-452A-8589-D0AA70F3BF7C}">
      <dgm:prSet/>
      <dgm:spPr/>
      <dgm:t>
        <a:bodyPr/>
        <a:lstStyle/>
        <a:p>
          <a:endParaRPr lang="en-US"/>
        </a:p>
      </dgm:t>
    </dgm:pt>
    <dgm:pt modelId="{E6E3ECD9-4D51-41E2-A4B4-093A3536AAAF}">
      <dgm:prSet/>
      <dgm:spPr/>
      <dgm:t>
        <a:bodyPr/>
        <a:lstStyle/>
        <a:p>
          <a:r>
            <a:rPr lang="it-IT"/>
            <a:t>Debug</a:t>
          </a:r>
          <a:endParaRPr lang="en-US"/>
        </a:p>
      </dgm:t>
    </dgm:pt>
    <dgm:pt modelId="{4828F70B-B397-42EA-ABDE-C6552E408EF8}" type="parTrans" cxnId="{3B6131FC-CE0E-4091-814B-E694E1D77640}">
      <dgm:prSet/>
      <dgm:spPr/>
      <dgm:t>
        <a:bodyPr/>
        <a:lstStyle/>
        <a:p>
          <a:endParaRPr lang="en-US"/>
        </a:p>
      </dgm:t>
    </dgm:pt>
    <dgm:pt modelId="{C7735591-5A7F-42C2-8314-AFE90A5B5A2A}" type="sibTrans" cxnId="{3B6131FC-CE0E-4091-814B-E694E1D77640}">
      <dgm:prSet/>
      <dgm:spPr/>
      <dgm:t>
        <a:bodyPr/>
        <a:lstStyle/>
        <a:p>
          <a:endParaRPr lang="en-US"/>
        </a:p>
      </dgm:t>
    </dgm:pt>
    <dgm:pt modelId="{B3309382-AD8C-432A-A954-DBC576B9FA42}" type="pres">
      <dgm:prSet presAssocID="{281B383E-D889-4E08-BCCA-CB6675EC3438}" presName="diagram" presStyleCnt="0">
        <dgm:presLayoutVars>
          <dgm:dir/>
          <dgm:resizeHandles val="exact"/>
        </dgm:presLayoutVars>
      </dgm:prSet>
      <dgm:spPr/>
    </dgm:pt>
    <dgm:pt modelId="{9E99A242-AD38-424E-A4E5-F52922ED20E8}" type="pres">
      <dgm:prSet presAssocID="{3F3707AB-5EF6-4938-9A5C-86D6E1C4A20D}" presName="node" presStyleLbl="node1" presStyleIdx="0" presStyleCnt="9">
        <dgm:presLayoutVars>
          <dgm:bulletEnabled val="1"/>
        </dgm:presLayoutVars>
      </dgm:prSet>
      <dgm:spPr/>
    </dgm:pt>
    <dgm:pt modelId="{8F1A841F-5C49-4B40-A38F-59D18693C227}" type="pres">
      <dgm:prSet presAssocID="{0B665D5E-134A-450F-A6E8-698F70EBCC04}" presName="sibTrans" presStyleCnt="0"/>
      <dgm:spPr/>
    </dgm:pt>
    <dgm:pt modelId="{C3130C34-7AAA-46C1-BD76-9735A1650EB0}" type="pres">
      <dgm:prSet presAssocID="{A0A3A9F6-AD8B-48A4-B77E-113179203A65}" presName="node" presStyleLbl="node1" presStyleIdx="1" presStyleCnt="9">
        <dgm:presLayoutVars>
          <dgm:bulletEnabled val="1"/>
        </dgm:presLayoutVars>
      </dgm:prSet>
      <dgm:spPr/>
    </dgm:pt>
    <dgm:pt modelId="{AC17EE1E-5D7C-4116-8C14-43E3814BBC1F}" type="pres">
      <dgm:prSet presAssocID="{CF6FC7FA-2ECE-4D8D-AE63-C3E62C3E2ADC}" presName="sibTrans" presStyleCnt="0"/>
      <dgm:spPr/>
    </dgm:pt>
    <dgm:pt modelId="{407FC0C6-67C0-4A7B-9A39-38143E4BCCE0}" type="pres">
      <dgm:prSet presAssocID="{0A19DFBD-4248-4680-9C7D-4831B98ADAF4}" presName="node" presStyleLbl="node1" presStyleIdx="2" presStyleCnt="9">
        <dgm:presLayoutVars>
          <dgm:bulletEnabled val="1"/>
        </dgm:presLayoutVars>
      </dgm:prSet>
      <dgm:spPr/>
    </dgm:pt>
    <dgm:pt modelId="{896174BD-BD3C-471F-8276-F4DA87A078F9}" type="pres">
      <dgm:prSet presAssocID="{DB9D78FD-9BE4-440D-96EE-577ADD25E05E}" presName="sibTrans" presStyleCnt="0"/>
      <dgm:spPr/>
    </dgm:pt>
    <dgm:pt modelId="{8E592B97-5307-44B9-9A2F-A0CB64A794D4}" type="pres">
      <dgm:prSet presAssocID="{23ED33C1-1F09-40AF-BAF3-0E8829FE39F1}" presName="node" presStyleLbl="node1" presStyleIdx="3" presStyleCnt="9">
        <dgm:presLayoutVars>
          <dgm:bulletEnabled val="1"/>
        </dgm:presLayoutVars>
      </dgm:prSet>
      <dgm:spPr/>
    </dgm:pt>
    <dgm:pt modelId="{0AC0DBE9-B9C4-4A32-915C-E7E61BFFA269}" type="pres">
      <dgm:prSet presAssocID="{844A4D32-3F81-4E1A-BFC6-AC486E3C7BAC}" presName="sibTrans" presStyleCnt="0"/>
      <dgm:spPr/>
    </dgm:pt>
    <dgm:pt modelId="{C71DBB6D-41BC-4EE1-9A1F-DC8009432EFF}" type="pres">
      <dgm:prSet presAssocID="{DCF0E0C2-E454-45F4-B2F5-C5CDAA5B5E53}" presName="node" presStyleLbl="node1" presStyleIdx="4" presStyleCnt="9" custLinFactNeighborX="-2385" custLinFactNeighborY="-1738">
        <dgm:presLayoutVars>
          <dgm:bulletEnabled val="1"/>
        </dgm:presLayoutVars>
      </dgm:prSet>
      <dgm:spPr/>
    </dgm:pt>
    <dgm:pt modelId="{46015819-C310-4F8B-ACB1-127E6A905ED2}" type="pres">
      <dgm:prSet presAssocID="{EE8312FE-7C61-4F76-8589-128CF31FDADA}" presName="sibTrans" presStyleCnt="0"/>
      <dgm:spPr/>
    </dgm:pt>
    <dgm:pt modelId="{A154C302-F3DF-40E3-908E-D24380931BD4}" type="pres">
      <dgm:prSet presAssocID="{E6E3ECD9-4D51-41E2-A4B4-093A3536AAAF}" presName="node" presStyleLbl="node1" presStyleIdx="5" presStyleCnt="9">
        <dgm:presLayoutVars>
          <dgm:bulletEnabled val="1"/>
        </dgm:presLayoutVars>
      </dgm:prSet>
      <dgm:spPr/>
    </dgm:pt>
    <dgm:pt modelId="{B30B3C64-6E56-4656-A3DD-B5A4121E0CB0}" type="pres">
      <dgm:prSet presAssocID="{C7735591-5A7F-42C2-8314-AFE90A5B5A2A}" presName="sibTrans" presStyleCnt="0"/>
      <dgm:spPr/>
    </dgm:pt>
    <dgm:pt modelId="{E35F8A9C-F584-452B-AAAB-BB409B776E6D}" type="pres">
      <dgm:prSet presAssocID="{46AE6361-A17B-48FF-9473-AE055642426B}" presName="node" presStyleLbl="node1" presStyleIdx="6" presStyleCnt="9">
        <dgm:presLayoutVars>
          <dgm:bulletEnabled val="1"/>
        </dgm:presLayoutVars>
      </dgm:prSet>
      <dgm:spPr/>
    </dgm:pt>
    <dgm:pt modelId="{4064605D-5EC1-46B7-9CD9-8252B1941683}" type="pres">
      <dgm:prSet presAssocID="{3175ACE1-66AC-491D-9444-81B1D4AE7648}" presName="sibTrans" presStyleCnt="0"/>
      <dgm:spPr/>
    </dgm:pt>
    <dgm:pt modelId="{5351CF2E-FEEE-4BE0-9D62-28D80B18B7B3}" type="pres">
      <dgm:prSet presAssocID="{7D371A93-A65D-40BC-8B88-37D112AEDC7C}" presName="node" presStyleLbl="node1" presStyleIdx="7" presStyleCnt="9">
        <dgm:presLayoutVars>
          <dgm:bulletEnabled val="1"/>
        </dgm:presLayoutVars>
      </dgm:prSet>
      <dgm:spPr/>
    </dgm:pt>
    <dgm:pt modelId="{8CA9FC4B-3FD2-42B8-B757-ED229FEB2CBA}" type="pres">
      <dgm:prSet presAssocID="{4FFD69B9-0362-4C7A-9531-D0FE7C4B4BE4}" presName="sibTrans" presStyleCnt="0"/>
      <dgm:spPr/>
    </dgm:pt>
    <dgm:pt modelId="{0A2C0364-B06D-414D-9805-2611876833D9}" type="pres">
      <dgm:prSet presAssocID="{5F6A8F9E-8EA3-4488-9625-621ECB67230A}" presName="node" presStyleLbl="node1" presStyleIdx="8" presStyleCnt="9">
        <dgm:presLayoutVars>
          <dgm:bulletEnabled val="1"/>
        </dgm:presLayoutVars>
      </dgm:prSet>
      <dgm:spPr/>
    </dgm:pt>
  </dgm:ptLst>
  <dgm:cxnLst>
    <dgm:cxn modelId="{D4C9662F-848C-452A-8589-D0AA70F3BF7C}" srcId="{281B383E-D889-4E08-BCCA-CB6675EC3438}" destId="{0A19DFBD-4248-4680-9C7D-4831B98ADAF4}" srcOrd="2" destOrd="0" parTransId="{E5D25841-F81D-4703-97F6-BAF503700036}" sibTransId="{DB9D78FD-9BE4-440D-96EE-577ADD25E05E}"/>
    <dgm:cxn modelId="{DF72213A-E467-4C1C-8F7E-BC8B005BFE0D}" srcId="{281B383E-D889-4E08-BCCA-CB6675EC3438}" destId="{3F3707AB-5EF6-4938-9A5C-86D6E1C4A20D}" srcOrd="0" destOrd="0" parTransId="{E513C98B-4A8A-4A94-A002-5D61AD78C070}" sibTransId="{0B665D5E-134A-450F-A6E8-698F70EBCC04}"/>
    <dgm:cxn modelId="{43435160-EBE7-41F5-B226-D5088C614258}" type="presOf" srcId="{3F3707AB-5EF6-4938-9A5C-86D6E1C4A20D}" destId="{9E99A242-AD38-424E-A4E5-F52922ED20E8}" srcOrd="0" destOrd="0" presId="urn:microsoft.com/office/officeart/2005/8/layout/default"/>
    <dgm:cxn modelId="{43880664-B9DA-4E51-96F8-15BA250E6823}" type="presOf" srcId="{46AE6361-A17B-48FF-9473-AE055642426B}" destId="{E35F8A9C-F584-452B-AAAB-BB409B776E6D}" srcOrd="0" destOrd="0" presId="urn:microsoft.com/office/officeart/2005/8/layout/default"/>
    <dgm:cxn modelId="{304CB548-7ED1-42E1-BCF7-A896A7492F6C}" type="presOf" srcId="{E6E3ECD9-4D51-41E2-A4B4-093A3536AAAF}" destId="{A154C302-F3DF-40E3-908E-D24380931BD4}" srcOrd="0" destOrd="0" presId="urn:microsoft.com/office/officeart/2005/8/layout/default"/>
    <dgm:cxn modelId="{752D016B-04C2-436C-8728-F7B370705ECE}" type="presOf" srcId="{A0A3A9F6-AD8B-48A4-B77E-113179203A65}" destId="{C3130C34-7AAA-46C1-BD76-9735A1650EB0}" srcOrd="0" destOrd="0" presId="urn:microsoft.com/office/officeart/2005/8/layout/default"/>
    <dgm:cxn modelId="{D40E134D-E9CE-448D-8C8E-4DFBF8EC0A3B}" type="presOf" srcId="{DCF0E0C2-E454-45F4-B2F5-C5CDAA5B5E53}" destId="{C71DBB6D-41BC-4EE1-9A1F-DC8009432EFF}" srcOrd="0" destOrd="0" presId="urn:microsoft.com/office/officeart/2005/8/layout/default"/>
    <dgm:cxn modelId="{04FE7D4E-0B36-40DE-A054-92D2A7D1A6D3}" type="presOf" srcId="{23ED33C1-1F09-40AF-BAF3-0E8829FE39F1}" destId="{8E592B97-5307-44B9-9A2F-A0CB64A794D4}" srcOrd="0" destOrd="0" presId="urn:microsoft.com/office/officeart/2005/8/layout/default"/>
    <dgm:cxn modelId="{1F8A8C51-92DF-48E7-95CE-F9616A162F34}" type="presOf" srcId="{0A19DFBD-4248-4680-9C7D-4831B98ADAF4}" destId="{407FC0C6-67C0-4A7B-9A39-38143E4BCCE0}" srcOrd="0" destOrd="0" presId="urn:microsoft.com/office/officeart/2005/8/layout/default"/>
    <dgm:cxn modelId="{E11E6658-5956-4B5B-B4B3-88DF69170161}" type="presOf" srcId="{281B383E-D889-4E08-BCCA-CB6675EC3438}" destId="{B3309382-AD8C-432A-A954-DBC576B9FA42}" srcOrd="0" destOrd="0" presId="urn:microsoft.com/office/officeart/2005/8/layout/default"/>
    <dgm:cxn modelId="{E595E891-4829-4418-BCDD-6AD271BEBE15}" srcId="{281B383E-D889-4E08-BCCA-CB6675EC3438}" destId="{23ED33C1-1F09-40AF-BAF3-0E8829FE39F1}" srcOrd="3" destOrd="0" parTransId="{B37261A5-4302-4DD6-99F0-AC62053CA148}" sibTransId="{844A4D32-3F81-4E1A-BFC6-AC486E3C7BAC}"/>
    <dgm:cxn modelId="{4FE544A3-81DF-4280-96FC-02CEE2E6A054}" srcId="{281B383E-D889-4E08-BCCA-CB6675EC3438}" destId="{DCF0E0C2-E454-45F4-B2F5-C5CDAA5B5E53}" srcOrd="4" destOrd="0" parTransId="{A52D6380-D697-449F-8A55-25DF3FCF3089}" sibTransId="{EE8312FE-7C61-4F76-8589-128CF31FDADA}"/>
    <dgm:cxn modelId="{6743C7CD-4B69-48D2-8533-84FE6D0C16DB}" srcId="{281B383E-D889-4E08-BCCA-CB6675EC3438}" destId="{A0A3A9F6-AD8B-48A4-B77E-113179203A65}" srcOrd="1" destOrd="0" parTransId="{0B450CC5-15AC-4206-99D9-0CCB2534B352}" sibTransId="{CF6FC7FA-2ECE-4D8D-AE63-C3E62C3E2ADC}"/>
    <dgm:cxn modelId="{DB6E37CE-A139-4B32-AE7D-8F1FECD259AC}" type="presOf" srcId="{5F6A8F9E-8EA3-4488-9625-621ECB67230A}" destId="{0A2C0364-B06D-414D-9805-2611876833D9}" srcOrd="0" destOrd="0" presId="urn:microsoft.com/office/officeart/2005/8/layout/default"/>
    <dgm:cxn modelId="{6FC3CAE9-70C1-4A73-A26A-2CFE9C2AF74B}" srcId="{281B383E-D889-4E08-BCCA-CB6675EC3438}" destId="{7D371A93-A65D-40BC-8B88-37D112AEDC7C}" srcOrd="7" destOrd="0" parTransId="{829A19B6-9EED-4E5E-8D32-97A8E2A51745}" sibTransId="{4FFD69B9-0362-4C7A-9531-D0FE7C4B4BE4}"/>
    <dgm:cxn modelId="{05003FF0-133B-447C-93E8-DEB1BA74CF62}" type="presOf" srcId="{7D371A93-A65D-40BC-8B88-37D112AEDC7C}" destId="{5351CF2E-FEEE-4BE0-9D62-28D80B18B7B3}" srcOrd="0" destOrd="0" presId="urn:microsoft.com/office/officeart/2005/8/layout/default"/>
    <dgm:cxn modelId="{D86918FC-28F7-4F75-B038-A4BE52DBCE0D}" srcId="{281B383E-D889-4E08-BCCA-CB6675EC3438}" destId="{46AE6361-A17B-48FF-9473-AE055642426B}" srcOrd="6" destOrd="0" parTransId="{996B6DAA-9A62-4E13-B4EE-C49FCC86A22F}" sibTransId="{3175ACE1-66AC-491D-9444-81B1D4AE7648}"/>
    <dgm:cxn modelId="{3B6131FC-CE0E-4091-814B-E694E1D77640}" srcId="{281B383E-D889-4E08-BCCA-CB6675EC3438}" destId="{E6E3ECD9-4D51-41E2-A4B4-093A3536AAAF}" srcOrd="5" destOrd="0" parTransId="{4828F70B-B397-42EA-ABDE-C6552E408EF8}" sibTransId="{C7735591-5A7F-42C2-8314-AFE90A5B5A2A}"/>
    <dgm:cxn modelId="{790BE9FF-7678-45C8-BD11-18AC41B06C8D}" srcId="{281B383E-D889-4E08-BCCA-CB6675EC3438}" destId="{5F6A8F9E-8EA3-4488-9625-621ECB67230A}" srcOrd="8" destOrd="0" parTransId="{B5CE6C02-7588-46F2-A53C-6E38E4799B12}" sibTransId="{8BC3DB39-207F-4D87-A94D-ED8D9979F20D}"/>
    <dgm:cxn modelId="{661F2FFE-E0B7-4BF8-B077-63FC6F14C238}" type="presParOf" srcId="{B3309382-AD8C-432A-A954-DBC576B9FA42}" destId="{9E99A242-AD38-424E-A4E5-F52922ED20E8}" srcOrd="0" destOrd="0" presId="urn:microsoft.com/office/officeart/2005/8/layout/default"/>
    <dgm:cxn modelId="{BFA3EE44-A4DF-4B8D-B723-8A38B82F9670}" type="presParOf" srcId="{B3309382-AD8C-432A-A954-DBC576B9FA42}" destId="{8F1A841F-5C49-4B40-A38F-59D18693C227}" srcOrd="1" destOrd="0" presId="urn:microsoft.com/office/officeart/2005/8/layout/default"/>
    <dgm:cxn modelId="{A87719C7-7F00-4C3F-985D-EA60C2007369}" type="presParOf" srcId="{B3309382-AD8C-432A-A954-DBC576B9FA42}" destId="{C3130C34-7AAA-46C1-BD76-9735A1650EB0}" srcOrd="2" destOrd="0" presId="urn:microsoft.com/office/officeart/2005/8/layout/default"/>
    <dgm:cxn modelId="{6E3FC0EE-3950-4E8E-B1FF-5D08DDFAA057}" type="presParOf" srcId="{B3309382-AD8C-432A-A954-DBC576B9FA42}" destId="{AC17EE1E-5D7C-4116-8C14-43E3814BBC1F}" srcOrd="3" destOrd="0" presId="urn:microsoft.com/office/officeart/2005/8/layout/default"/>
    <dgm:cxn modelId="{E684DBA8-5BCF-4B7B-856F-1C59C78B70BB}" type="presParOf" srcId="{B3309382-AD8C-432A-A954-DBC576B9FA42}" destId="{407FC0C6-67C0-4A7B-9A39-38143E4BCCE0}" srcOrd="4" destOrd="0" presId="urn:microsoft.com/office/officeart/2005/8/layout/default"/>
    <dgm:cxn modelId="{5237A8D0-027B-4E37-88D8-7677DA85F665}" type="presParOf" srcId="{B3309382-AD8C-432A-A954-DBC576B9FA42}" destId="{896174BD-BD3C-471F-8276-F4DA87A078F9}" srcOrd="5" destOrd="0" presId="urn:microsoft.com/office/officeart/2005/8/layout/default"/>
    <dgm:cxn modelId="{B6B0B63A-1E8F-42FE-A383-73201C05FBA9}" type="presParOf" srcId="{B3309382-AD8C-432A-A954-DBC576B9FA42}" destId="{8E592B97-5307-44B9-9A2F-A0CB64A794D4}" srcOrd="6" destOrd="0" presId="urn:microsoft.com/office/officeart/2005/8/layout/default"/>
    <dgm:cxn modelId="{E7CED011-319F-45BD-89BC-67F0F869C77F}" type="presParOf" srcId="{B3309382-AD8C-432A-A954-DBC576B9FA42}" destId="{0AC0DBE9-B9C4-4A32-915C-E7E61BFFA269}" srcOrd="7" destOrd="0" presId="urn:microsoft.com/office/officeart/2005/8/layout/default"/>
    <dgm:cxn modelId="{BB78670B-F165-4449-B78D-3D46C64131AE}" type="presParOf" srcId="{B3309382-AD8C-432A-A954-DBC576B9FA42}" destId="{C71DBB6D-41BC-4EE1-9A1F-DC8009432EFF}" srcOrd="8" destOrd="0" presId="urn:microsoft.com/office/officeart/2005/8/layout/default"/>
    <dgm:cxn modelId="{A230BB3A-9056-4900-9153-7AF55CEFAEDB}" type="presParOf" srcId="{B3309382-AD8C-432A-A954-DBC576B9FA42}" destId="{46015819-C310-4F8B-ACB1-127E6A905ED2}" srcOrd="9" destOrd="0" presId="urn:microsoft.com/office/officeart/2005/8/layout/default"/>
    <dgm:cxn modelId="{F4758094-7CF3-4D75-9FB8-030264B0E9B3}" type="presParOf" srcId="{B3309382-AD8C-432A-A954-DBC576B9FA42}" destId="{A154C302-F3DF-40E3-908E-D24380931BD4}" srcOrd="10" destOrd="0" presId="urn:microsoft.com/office/officeart/2005/8/layout/default"/>
    <dgm:cxn modelId="{EB61EE10-AF8B-4362-A242-D2266A88F6E0}" type="presParOf" srcId="{B3309382-AD8C-432A-A954-DBC576B9FA42}" destId="{B30B3C64-6E56-4656-A3DD-B5A4121E0CB0}" srcOrd="11" destOrd="0" presId="urn:microsoft.com/office/officeart/2005/8/layout/default"/>
    <dgm:cxn modelId="{431E0C28-1C16-45AB-B5A1-2B9C054E5ECB}" type="presParOf" srcId="{B3309382-AD8C-432A-A954-DBC576B9FA42}" destId="{E35F8A9C-F584-452B-AAAB-BB409B776E6D}" srcOrd="12" destOrd="0" presId="urn:microsoft.com/office/officeart/2005/8/layout/default"/>
    <dgm:cxn modelId="{1A975B34-5B6A-44F6-864E-D8D36000DA8D}" type="presParOf" srcId="{B3309382-AD8C-432A-A954-DBC576B9FA42}" destId="{4064605D-5EC1-46B7-9CD9-8252B1941683}" srcOrd="13" destOrd="0" presId="urn:microsoft.com/office/officeart/2005/8/layout/default"/>
    <dgm:cxn modelId="{247256EE-3659-4C74-B5D3-BF149F6120EC}" type="presParOf" srcId="{B3309382-AD8C-432A-A954-DBC576B9FA42}" destId="{5351CF2E-FEEE-4BE0-9D62-28D80B18B7B3}" srcOrd="14" destOrd="0" presId="urn:microsoft.com/office/officeart/2005/8/layout/default"/>
    <dgm:cxn modelId="{AF9619FF-2D3F-4E13-B1D5-92241382156E}" type="presParOf" srcId="{B3309382-AD8C-432A-A954-DBC576B9FA42}" destId="{8CA9FC4B-3FD2-42B8-B757-ED229FEB2CBA}" srcOrd="15" destOrd="0" presId="urn:microsoft.com/office/officeart/2005/8/layout/default"/>
    <dgm:cxn modelId="{5640A455-F458-47B4-8ECE-B04287A543B7}" type="presParOf" srcId="{B3309382-AD8C-432A-A954-DBC576B9FA42}" destId="{0A2C0364-B06D-414D-9805-2611876833D9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C6694A-1761-4B08-92EA-0D3785DC7AC7}" type="doc">
      <dgm:prSet loTypeId="urn:microsoft.com/office/officeart/2005/8/layout/default" loCatId="list" qsTypeId="urn:microsoft.com/office/officeart/2005/8/quickstyle/3d5" qsCatId="3D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6E5049A-791F-4F93-9A0A-C029B0E54687}">
      <dgm:prSet/>
      <dgm:spPr/>
      <dgm:t>
        <a:bodyPr/>
        <a:lstStyle/>
        <a:p>
          <a:r>
            <a:rPr lang="it-IT"/>
            <a:t>User Input e 2 way binding</a:t>
          </a:r>
          <a:endParaRPr lang="en-US"/>
        </a:p>
      </dgm:t>
    </dgm:pt>
    <dgm:pt modelId="{F12F9770-7AFB-4F49-BE51-471BADCFB04D}" type="parTrans" cxnId="{356641BB-473B-45D1-B6FF-238A4E2DB91C}">
      <dgm:prSet/>
      <dgm:spPr/>
      <dgm:t>
        <a:bodyPr/>
        <a:lstStyle/>
        <a:p>
          <a:endParaRPr lang="en-US"/>
        </a:p>
      </dgm:t>
    </dgm:pt>
    <dgm:pt modelId="{4A28D7B6-E6D9-4400-B611-7C339F92E087}" type="sibTrans" cxnId="{356641BB-473B-45D1-B6FF-238A4E2DB91C}">
      <dgm:prSet/>
      <dgm:spPr/>
      <dgm:t>
        <a:bodyPr/>
        <a:lstStyle/>
        <a:p>
          <a:endParaRPr lang="en-US"/>
        </a:p>
      </dgm:t>
    </dgm:pt>
    <dgm:pt modelId="{F43871B1-876C-49F7-85C5-D1664B49849A}">
      <dgm:prSet/>
      <dgm:spPr/>
      <dgm:t>
        <a:bodyPr/>
        <a:lstStyle/>
        <a:p>
          <a:r>
            <a:rPr lang="en-US"/>
            <a:t>Hooks : useState</a:t>
          </a:r>
        </a:p>
      </dgm:t>
    </dgm:pt>
    <dgm:pt modelId="{445D2D23-CEDF-422E-9A55-B6B3CE585CE5}" type="parTrans" cxnId="{9845DBC7-C449-4263-8BC7-9271A1AC778B}">
      <dgm:prSet/>
      <dgm:spPr/>
      <dgm:t>
        <a:bodyPr/>
        <a:lstStyle/>
        <a:p>
          <a:endParaRPr lang="en-US"/>
        </a:p>
      </dgm:t>
    </dgm:pt>
    <dgm:pt modelId="{52FEE854-89A0-464F-8684-3CAF6F2D1DE6}" type="sibTrans" cxnId="{9845DBC7-C449-4263-8BC7-9271A1AC778B}">
      <dgm:prSet/>
      <dgm:spPr/>
      <dgm:t>
        <a:bodyPr/>
        <a:lstStyle/>
        <a:p>
          <a:endParaRPr lang="en-US"/>
        </a:p>
      </dgm:t>
    </dgm:pt>
    <dgm:pt modelId="{0F22AED5-1D25-4A87-B23D-6529A8B1EA83}">
      <dgm:prSet/>
      <dgm:spPr/>
      <dgm:t>
        <a:bodyPr/>
        <a:lstStyle/>
        <a:p>
          <a:r>
            <a:rPr lang="en-US"/>
            <a:t>Sharing state between components</a:t>
          </a:r>
        </a:p>
      </dgm:t>
    </dgm:pt>
    <dgm:pt modelId="{8333FDB1-D0B2-406F-8A9B-5FFB4BD3926F}" type="parTrans" cxnId="{2F0D5F28-02D7-4126-8855-541685E132E7}">
      <dgm:prSet/>
      <dgm:spPr/>
      <dgm:t>
        <a:bodyPr/>
        <a:lstStyle/>
        <a:p>
          <a:endParaRPr lang="en-US"/>
        </a:p>
      </dgm:t>
    </dgm:pt>
    <dgm:pt modelId="{C51ADF51-134C-40EB-9A67-E6BE4DA654E5}" type="sibTrans" cxnId="{2F0D5F28-02D7-4126-8855-541685E132E7}">
      <dgm:prSet/>
      <dgm:spPr/>
      <dgm:t>
        <a:bodyPr/>
        <a:lstStyle/>
        <a:p>
          <a:endParaRPr lang="en-US"/>
        </a:p>
      </dgm:t>
    </dgm:pt>
    <dgm:pt modelId="{F93021E9-559E-49DC-9E16-B76FCBF4DAFC}">
      <dgm:prSet/>
      <dgm:spPr/>
      <dgm:t>
        <a:bodyPr/>
        <a:lstStyle/>
        <a:p>
          <a:r>
            <a:rPr lang="en-US"/>
            <a:t>Lifting state up</a:t>
          </a:r>
        </a:p>
      </dgm:t>
    </dgm:pt>
    <dgm:pt modelId="{4570C5D7-13F6-4DCF-824B-C404EA29E3F1}" type="parTrans" cxnId="{F4AD622E-0946-472E-A47D-DB776A21B9B7}">
      <dgm:prSet/>
      <dgm:spPr/>
      <dgm:t>
        <a:bodyPr/>
        <a:lstStyle/>
        <a:p>
          <a:endParaRPr lang="en-US"/>
        </a:p>
      </dgm:t>
    </dgm:pt>
    <dgm:pt modelId="{3F98FE8E-7CC9-41ED-BCB0-6B42EA6B47F4}" type="sibTrans" cxnId="{F4AD622E-0946-472E-A47D-DB776A21B9B7}">
      <dgm:prSet/>
      <dgm:spPr/>
      <dgm:t>
        <a:bodyPr/>
        <a:lstStyle/>
        <a:p>
          <a:endParaRPr lang="en-US"/>
        </a:p>
      </dgm:t>
    </dgm:pt>
    <dgm:pt modelId="{694B6A12-9E40-4FE2-A6C7-957441F3B78E}">
      <dgm:prSet/>
      <dgm:spPr/>
      <dgm:t>
        <a:bodyPr/>
        <a:lstStyle/>
        <a:p>
          <a:r>
            <a:rPr lang="en-US"/>
            <a:t>Derive state from Props</a:t>
          </a:r>
        </a:p>
      </dgm:t>
    </dgm:pt>
    <dgm:pt modelId="{B61EBD6B-6198-4B1A-B214-4A0CDE9D8EEB}" type="parTrans" cxnId="{F332DDFE-79F2-4178-97C1-481E67DD42FA}">
      <dgm:prSet/>
      <dgm:spPr/>
      <dgm:t>
        <a:bodyPr/>
        <a:lstStyle/>
        <a:p>
          <a:endParaRPr lang="en-US"/>
        </a:p>
      </dgm:t>
    </dgm:pt>
    <dgm:pt modelId="{F8BE0663-B1B9-498B-B725-DF53B831C301}" type="sibTrans" cxnId="{F332DDFE-79F2-4178-97C1-481E67DD42FA}">
      <dgm:prSet/>
      <dgm:spPr/>
      <dgm:t>
        <a:bodyPr/>
        <a:lstStyle/>
        <a:p>
          <a:endParaRPr lang="en-US"/>
        </a:p>
      </dgm:t>
    </dgm:pt>
    <dgm:pt modelId="{A6855CE2-929D-4E11-880A-0CF164781099}">
      <dgm:prSet/>
      <dgm:spPr/>
      <dgm:t>
        <a:bodyPr/>
        <a:lstStyle/>
        <a:p>
          <a:r>
            <a:rPr lang="en-US"/>
            <a:t>Styling React Component</a:t>
          </a:r>
        </a:p>
      </dgm:t>
    </dgm:pt>
    <dgm:pt modelId="{A8BB2D7E-D4B0-47AF-9E14-CF994FD599DF}" type="parTrans" cxnId="{86707615-0982-4192-973D-028642663A32}">
      <dgm:prSet/>
      <dgm:spPr/>
      <dgm:t>
        <a:bodyPr/>
        <a:lstStyle/>
        <a:p>
          <a:endParaRPr lang="en-US"/>
        </a:p>
      </dgm:t>
    </dgm:pt>
    <dgm:pt modelId="{53B9E6E1-F4BA-43FE-91B9-436704CCF83D}" type="sibTrans" cxnId="{86707615-0982-4192-973D-028642663A32}">
      <dgm:prSet/>
      <dgm:spPr/>
      <dgm:t>
        <a:bodyPr/>
        <a:lstStyle/>
        <a:p>
          <a:endParaRPr lang="en-US"/>
        </a:p>
      </dgm:t>
    </dgm:pt>
    <dgm:pt modelId="{FED0904B-231D-414F-9957-41DB9DB9DF58}" type="pres">
      <dgm:prSet presAssocID="{62C6694A-1761-4B08-92EA-0D3785DC7AC7}" presName="diagram" presStyleCnt="0">
        <dgm:presLayoutVars>
          <dgm:dir/>
          <dgm:resizeHandles val="exact"/>
        </dgm:presLayoutVars>
      </dgm:prSet>
      <dgm:spPr/>
    </dgm:pt>
    <dgm:pt modelId="{A52A7DFA-6CB2-4927-8710-C1B4D8F1D84D}" type="pres">
      <dgm:prSet presAssocID="{D6E5049A-791F-4F93-9A0A-C029B0E54687}" presName="node" presStyleLbl="node1" presStyleIdx="0" presStyleCnt="6">
        <dgm:presLayoutVars>
          <dgm:bulletEnabled val="1"/>
        </dgm:presLayoutVars>
      </dgm:prSet>
      <dgm:spPr/>
    </dgm:pt>
    <dgm:pt modelId="{F540E1AF-65A9-42D8-9875-F3EADD8EE2E8}" type="pres">
      <dgm:prSet presAssocID="{4A28D7B6-E6D9-4400-B611-7C339F92E087}" presName="sibTrans" presStyleCnt="0"/>
      <dgm:spPr/>
    </dgm:pt>
    <dgm:pt modelId="{6A37D670-A049-45EC-AAD8-5A4ED1ABF932}" type="pres">
      <dgm:prSet presAssocID="{F43871B1-876C-49F7-85C5-D1664B49849A}" presName="node" presStyleLbl="node1" presStyleIdx="1" presStyleCnt="6">
        <dgm:presLayoutVars>
          <dgm:bulletEnabled val="1"/>
        </dgm:presLayoutVars>
      </dgm:prSet>
      <dgm:spPr/>
    </dgm:pt>
    <dgm:pt modelId="{A77B2BD6-6DFD-4435-AA40-0748E28D3422}" type="pres">
      <dgm:prSet presAssocID="{52FEE854-89A0-464F-8684-3CAF6F2D1DE6}" presName="sibTrans" presStyleCnt="0"/>
      <dgm:spPr/>
    </dgm:pt>
    <dgm:pt modelId="{84E95BA5-A768-4DAE-A312-C4B181E370FB}" type="pres">
      <dgm:prSet presAssocID="{0F22AED5-1D25-4A87-B23D-6529A8B1EA83}" presName="node" presStyleLbl="node1" presStyleIdx="2" presStyleCnt="6">
        <dgm:presLayoutVars>
          <dgm:bulletEnabled val="1"/>
        </dgm:presLayoutVars>
      </dgm:prSet>
      <dgm:spPr/>
    </dgm:pt>
    <dgm:pt modelId="{59E73FBD-84E3-4811-841D-60D7D78D3AC6}" type="pres">
      <dgm:prSet presAssocID="{C51ADF51-134C-40EB-9A67-E6BE4DA654E5}" presName="sibTrans" presStyleCnt="0"/>
      <dgm:spPr/>
    </dgm:pt>
    <dgm:pt modelId="{1C8C6873-287D-4C52-8FFB-72EA0D6445EB}" type="pres">
      <dgm:prSet presAssocID="{F93021E9-559E-49DC-9E16-B76FCBF4DAFC}" presName="node" presStyleLbl="node1" presStyleIdx="3" presStyleCnt="6">
        <dgm:presLayoutVars>
          <dgm:bulletEnabled val="1"/>
        </dgm:presLayoutVars>
      </dgm:prSet>
      <dgm:spPr/>
    </dgm:pt>
    <dgm:pt modelId="{F29E8171-8F8B-4A2E-8D17-CE2493CB0CB0}" type="pres">
      <dgm:prSet presAssocID="{3F98FE8E-7CC9-41ED-BCB0-6B42EA6B47F4}" presName="sibTrans" presStyleCnt="0"/>
      <dgm:spPr/>
    </dgm:pt>
    <dgm:pt modelId="{8EBAAAB6-877A-4E27-A29C-AE6D0E7AD5E7}" type="pres">
      <dgm:prSet presAssocID="{694B6A12-9E40-4FE2-A6C7-957441F3B78E}" presName="node" presStyleLbl="node1" presStyleIdx="4" presStyleCnt="6">
        <dgm:presLayoutVars>
          <dgm:bulletEnabled val="1"/>
        </dgm:presLayoutVars>
      </dgm:prSet>
      <dgm:spPr/>
    </dgm:pt>
    <dgm:pt modelId="{426A310B-4329-417B-83F4-3CCB1A369D7C}" type="pres">
      <dgm:prSet presAssocID="{F8BE0663-B1B9-498B-B725-DF53B831C301}" presName="sibTrans" presStyleCnt="0"/>
      <dgm:spPr/>
    </dgm:pt>
    <dgm:pt modelId="{51A07CB8-04E6-4B89-AA55-503545C44A06}" type="pres">
      <dgm:prSet presAssocID="{A6855CE2-929D-4E11-880A-0CF164781099}" presName="node" presStyleLbl="node1" presStyleIdx="5" presStyleCnt="6">
        <dgm:presLayoutVars>
          <dgm:bulletEnabled val="1"/>
        </dgm:presLayoutVars>
      </dgm:prSet>
      <dgm:spPr/>
    </dgm:pt>
  </dgm:ptLst>
  <dgm:cxnLst>
    <dgm:cxn modelId="{86707615-0982-4192-973D-028642663A32}" srcId="{62C6694A-1761-4B08-92EA-0D3785DC7AC7}" destId="{A6855CE2-929D-4E11-880A-0CF164781099}" srcOrd="5" destOrd="0" parTransId="{A8BB2D7E-D4B0-47AF-9E14-CF994FD599DF}" sibTransId="{53B9E6E1-F4BA-43FE-91B9-436704CCF83D}"/>
    <dgm:cxn modelId="{03F1A222-11D8-4BC8-BEA8-12CAA3D1E6DC}" type="presOf" srcId="{F93021E9-559E-49DC-9E16-B76FCBF4DAFC}" destId="{1C8C6873-287D-4C52-8FFB-72EA0D6445EB}" srcOrd="0" destOrd="0" presId="urn:microsoft.com/office/officeart/2005/8/layout/default"/>
    <dgm:cxn modelId="{2F0D5F28-02D7-4126-8855-541685E132E7}" srcId="{62C6694A-1761-4B08-92EA-0D3785DC7AC7}" destId="{0F22AED5-1D25-4A87-B23D-6529A8B1EA83}" srcOrd="2" destOrd="0" parTransId="{8333FDB1-D0B2-406F-8A9B-5FFB4BD3926F}" sibTransId="{C51ADF51-134C-40EB-9A67-E6BE4DA654E5}"/>
    <dgm:cxn modelId="{F4AD622E-0946-472E-A47D-DB776A21B9B7}" srcId="{62C6694A-1761-4B08-92EA-0D3785DC7AC7}" destId="{F93021E9-559E-49DC-9E16-B76FCBF4DAFC}" srcOrd="3" destOrd="0" parTransId="{4570C5D7-13F6-4DCF-824B-C404EA29E3F1}" sibTransId="{3F98FE8E-7CC9-41ED-BCB0-6B42EA6B47F4}"/>
    <dgm:cxn modelId="{1387B335-D6B0-4B81-8CF7-128F802E935E}" type="presOf" srcId="{0F22AED5-1D25-4A87-B23D-6529A8B1EA83}" destId="{84E95BA5-A768-4DAE-A312-C4B181E370FB}" srcOrd="0" destOrd="0" presId="urn:microsoft.com/office/officeart/2005/8/layout/default"/>
    <dgm:cxn modelId="{4DC6404A-B8BE-4EAA-BC0E-8B70B980AD40}" type="presOf" srcId="{694B6A12-9E40-4FE2-A6C7-957441F3B78E}" destId="{8EBAAAB6-877A-4E27-A29C-AE6D0E7AD5E7}" srcOrd="0" destOrd="0" presId="urn:microsoft.com/office/officeart/2005/8/layout/default"/>
    <dgm:cxn modelId="{1FD81955-5362-4AEE-B7B1-0008F429F6B8}" type="presOf" srcId="{A6855CE2-929D-4E11-880A-0CF164781099}" destId="{51A07CB8-04E6-4B89-AA55-503545C44A06}" srcOrd="0" destOrd="0" presId="urn:microsoft.com/office/officeart/2005/8/layout/default"/>
    <dgm:cxn modelId="{292B4076-E14E-4094-98A8-79C168154A0D}" type="presOf" srcId="{F43871B1-876C-49F7-85C5-D1664B49849A}" destId="{6A37D670-A049-45EC-AAD8-5A4ED1ABF932}" srcOrd="0" destOrd="0" presId="urn:microsoft.com/office/officeart/2005/8/layout/default"/>
    <dgm:cxn modelId="{C4771FAF-733C-4B6C-A6BC-8F332CC8098D}" type="presOf" srcId="{D6E5049A-791F-4F93-9A0A-C029B0E54687}" destId="{A52A7DFA-6CB2-4927-8710-C1B4D8F1D84D}" srcOrd="0" destOrd="0" presId="urn:microsoft.com/office/officeart/2005/8/layout/default"/>
    <dgm:cxn modelId="{F5DF62AF-E11B-4947-9A1F-9BC562DE88BC}" type="presOf" srcId="{62C6694A-1761-4B08-92EA-0D3785DC7AC7}" destId="{FED0904B-231D-414F-9957-41DB9DB9DF58}" srcOrd="0" destOrd="0" presId="urn:microsoft.com/office/officeart/2005/8/layout/default"/>
    <dgm:cxn modelId="{356641BB-473B-45D1-B6FF-238A4E2DB91C}" srcId="{62C6694A-1761-4B08-92EA-0D3785DC7AC7}" destId="{D6E5049A-791F-4F93-9A0A-C029B0E54687}" srcOrd="0" destOrd="0" parTransId="{F12F9770-7AFB-4F49-BE51-471BADCFB04D}" sibTransId="{4A28D7B6-E6D9-4400-B611-7C339F92E087}"/>
    <dgm:cxn modelId="{9845DBC7-C449-4263-8BC7-9271A1AC778B}" srcId="{62C6694A-1761-4B08-92EA-0D3785DC7AC7}" destId="{F43871B1-876C-49F7-85C5-D1664B49849A}" srcOrd="1" destOrd="0" parTransId="{445D2D23-CEDF-422E-9A55-B6B3CE585CE5}" sibTransId="{52FEE854-89A0-464F-8684-3CAF6F2D1DE6}"/>
    <dgm:cxn modelId="{F332DDFE-79F2-4178-97C1-481E67DD42FA}" srcId="{62C6694A-1761-4B08-92EA-0D3785DC7AC7}" destId="{694B6A12-9E40-4FE2-A6C7-957441F3B78E}" srcOrd="4" destOrd="0" parTransId="{B61EBD6B-6198-4B1A-B214-4A0CDE9D8EEB}" sibTransId="{F8BE0663-B1B9-498B-B725-DF53B831C301}"/>
    <dgm:cxn modelId="{E18C570A-4CD2-4C2B-A2E2-717D6D07565B}" type="presParOf" srcId="{FED0904B-231D-414F-9957-41DB9DB9DF58}" destId="{A52A7DFA-6CB2-4927-8710-C1B4D8F1D84D}" srcOrd="0" destOrd="0" presId="urn:microsoft.com/office/officeart/2005/8/layout/default"/>
    <dgm:cxn modelId="{14B0410E-3C47-49D9-8ABF-41EC1982BA69}" type="presParOf" srcId="{FED0904B-231D-414F-9957-41DB9DB9DF58}" destId="{F540E1AF-65A9-42D8-9875-F3EADD8EE2E8}" srcOrd="1" destOrd="0" presId="urn:microsoft.com/office/officeart/2005/8/layout/default"/>
    <dgm:cxn modelId="{F82D01D2-BA08-409B-9482-FD279E5B90C8}" type="presParOf" srcId="{FED0904B-231D-414F-9957-41DB9DB9DF58}" destId="{6A37D670-A049-45EC-AAD8-5A4ED1ABF932}" srcOrd="2" destOrd="0" presId="urn:microsoft.com/office/officeart/2005/8/layout/default"/>
    <dgm:cxn modelId="{D15BEFE3-60EE-45BE-A368-215DB2971BE3}" type="presParOf" srcId="{FED0904B-231D-414F-9957-41DB9DB9DF58}" destId="{A77B2BD6-6DFD-4435-AA40-0748E28D3422}" srcOrd="3" destOrd="0" presId="urn:microsoft.com/office/officeart/2005/8/layout/default"/>
    <dgm:cxn modelId="{69872061-D595-4263-839B-C6996F1524F3}" type="presParOf" srcId="{FED0904B-231D-414F-9957-41DB9DB9DF58}" destId="{84E95BA5-A768-4DAE-A312-C4B181E370FB}" srcOrd="4" destOrd="0" presId="urn:microsoft.com/office/officeart/2005/8/layout/default"/>
    <dgm:cxn modelId="{FB3CDB4B-1923-411C-A87E-A4DD51EDAEB1}" type="presParOf" srcId="{FED0904B-231D-414F-9957-41DB9DB9DF58}" destId="{59E73FBD-84E3-4811-841D-60D7D78D3AC6}" srcOrd="5" destOrd="0" presId="urn:microsoft.com/office/officeart/2005/8/layout/default"/>
    <dgm:cxn modelId="{F1114EF2-3957-4F4A-94B3-C37617AF118D}" type="presParOf" srcId="{FED0904B-231D-414F-9957-41DB9DB9DF58}" destId="{1C8C6873-287D-4C52-8FFB-72EA0D6445EB}" srcOrd="6" destOrd="0" presId="urn:microsoft.com/office/officeart/2005/8/layout/default"/>
    <dgm:cxn modelId="{4FBB8583-37FB-4774-B0BD-F0752044FD94}" type="presParOf" srcId="{FED0904B-231D-414F-9957-41DB9DB9DF58}" destId="{F29E8171-8F8B-4A2E-8D17-CE2493CB0CB0}" srcOrd="7" destOrd="0" presId="urn:microsoft.com/office/officeart/2005/8/layout/default"/>
    <dgm:cxn modelId="{97E1FB2B-3CB7-47DC-BB86-C0CECE725F10}" type="presParOf" srcId="{FED0904B-231D-414F-9957-41DB9DB9DF58}" destId="{8EBAAAB6-877A-4E27-A29C-AE6D0E7AD5E7}" srcOrd="8" destOrd="0" presId="urn:microsoft.com/office/officeart/2005/8/layout/default"/>
    <dgm:cxn modelId="{F9F400A4-2077-4067-AD66-C9ABD6EE6A41}" type="presParOf" srcId="{FED0904B-231D-414F-9957-41DB9DB9DF58}" destId="{426A310B-4329-417B-83F4-3CCB1A369D7C}" srcOrd="9" destOrd="0" presId="urn:microsoft.com/office/officeart/2005/8/layout/default"/>
    <dgm:cxn modelId="{7B97D3CB-0993-49E4-8A61-8E0C04767B14}" type="presParOf" srcId="{FED0904B-231D-414F-9957-41DB9DB9DF58}" destId="{51A07CB8-04E6-4B89-AA55-503545C44A0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0A590A-FE96-4A77-9E78-005DD4A9F34B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0D333F-84D1-492B-980D-64DC6AAC2668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it-IT"/>
            <a:t>Gli input controllati permettono a React di mantenere sempre lo stato come fonte unica di verità</a:t>
          </a:r>
          <a:endParaRPr lang="en-US"/>
        </a:p>
      </dgm:t>
    </dgm:pt>
    <dgm:pt modelId="{AD3D2832-5DAD-4C66-8E20-65488ED7F123}" type="parTrans" cxnId="{D366E990-0F51-4CD3-AC18-3ACC916F1A8B}">
      <dgm:prSet/>
      <dgm:spPr/>
      <dgm:t>
        <a:bodyPr/>
        <a:lstStyle/>
        <a:p>
          <a:endParaRPr lang="en-US"/>
        </a:p>
      </dgm:t>
    </dgm:pt>
    <dgm:pt modelId="{A8B83286-7E28-4B05-9279-B12FD471E6CE}" type="sibTrans" cxnId="{D366E990-0F51-4CD3-AC18-3ACC916F1A8B}">
      <dgm:prSet/>
      <dgm:spPr/>
      <dgm:t>
        <a:bodyPr/>
        <a:lstStyle/>
        <a:p>
          <a:endParaRPr lang="en-US"/>
        </a:p>
      </dgm:t>
    </dgm:pt>
    <dgm:pt modelId="{70C2C08F-CE7C-4915-987D-B6215E840FF8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it-IT"/>
            <a:t>Ogni aggiornamento di stato provoca il re-render del componente.</a:t>
          </a:r>
          <a:endParaRPr lang="en-US"/>
        </a:p>
      </dgm:t>
    </dgm:pt>
    <dgm:pt modelId="{FA42A831-5038-41F9-9A3F-6CE056E56508}" type="parTrans" cxnId="{03EB39B6-83DA-4EF6-8613-816F8EAC5155}">
      <dgm:prSet/>
      <dgm:spPr/>
      <dgm:t>
        <a:bodyPr/>
        <a:lstStyle/>
        <a:p>
          <a:endParaRPr lang="en-US"/>
        </a:p>
      </dgm:t>
    </dgm:pt>
    <dgm:pt modelId="{DC7338E2-51C7-445A-BDCF-7959F5139761}" type="sibTrans" cxnId="{03EB39B6-83DA-4EF6-8613-816F8EAC5155}">
      <dgm:prSet/>
      <dgm:spPr/>
      <dgm:t>
        <a:bodyPr/>
        <a:lstStyle/>
        <a:p>
          <a:endParaRPr lang="en-US"/>
        </a:p>
      </dgm:t>
    </dgm:pt>
    <dgm:pt modelId="{148BD080-E947-4184-B553-70EECAEE7713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it-IT"/>
            <a:t>Questo approccio è molto più efficiente rispetto agli input non controllati, perché React può ottimizzare gli aggiornamenti.</a:t>
          </a:r>
          <a:endParaRPr lang="en-US"/>
        </a:p>
      </dgm:t>
    </dgm:pt>
    <dgm:pt modelId="{F7CBA69E-F8AF-4B54-B93D-A0FA4B6BA2AA}" type="parTrans" cxnId="{9A8A3EA5-A41C-47AF-B17E-AF647038D917}">
      <dgm:prSet/>
      <dgm:spPr/>
      <dgm:t>
        <a:bodyPr/>
        <a:lstStyle/>
        <a:p>
          <a:endParaRPr lang="en-US"/>
        </a:p>
      </dgm:t>
    </dgm:pt>
    <dgm:pt modelId="{E1990009-7E52-4FBD-902A-A4536614736B}" type="sibTrans" cxnId="{9A8A3EA5-A41C-47AF-B17E-AF647038D917}">
      <dgm:prSet/>
      <dgm:spPr/>
      <dgm:t>
        <a:bodyPr/>
        <a:lstStyle/>
        <a:p>
          <a:endParaRPr lang="en-US"/>
        </a:p>
      </dgm:t>
    </dgm:pt>
    <dgm:pt modelId="{28C98FAB-417B-4B9D-AF46-F91B8408BA8A}" type="pres">
      <dgm:prSet presAssocID="{9B0A590A-FE96-4A77-9E78-005DD4A9F3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D86D8B-20EA-41AD-89A8-788EBA7A4BB3}" type="pres">
      <dgm:prSet presAssocID="{290D333F-84D1-492B-980D-64DC6AAC2668}" presName="hierRoot1" presStyleCnt="0"/>
      <dgm:spPr/>
    </dgm:pt>
    <dgm:pt modelId="{8D273047-428F-46C0-8521-6ED68098A451}" type="pres">
      <dgm:prSet presAssocID="{290D333F-84D1-492B-980D-64DC6AAC2668}" presName="composite" presStyleCnt="0"/>
      <dgm:spPr/>
    </dgm:pt>
    <dgm:pt modelId="{FD2B0DA5-A673-47D1-BC7E-5CCBA52C579E}" type="pres">
      <dgm:prSet presAssocID="{290D333F-84D1-492B-980D-64DC6AAC2668}" presName="background" presStyleLbl="node0" presStyleIdx="0" presStyleCnt="3"/>
      <dgm:spPr>
        <a:solidFill>
          <a:srgbClr val="FF0000"/>
        </a:solidFill>
      </dgm:spPr>
    </dgm:pt>
    <dgm:pt modelId="{83816D40-58D4-41A0-A354-2DAD93E031AA}" type="pres">
      <dgm:prSet presAssocID="{290D333F-84D1-492B-980D-64DC6AAC2668}" presName="text" presStyleLbl="fgAcc0" presStyleIdx="0" presStyleCnt="3">
        <dgm:presLayoutVars>
          <dgm:chPref val="3"/>
        </dgm:presLayoutVars>
      </dgm:prSet>
      <dgm:spPr/>
    </dgm:pt>
    <dgm:pt modelId="{C46DDFE1-E773-4F14-8DEB-6CB1D779DF8A}" type="pres">
      <dgm:prSet presAssocID="{290D333F-84D1-492B-980D-64DC6AAC2668}" presName="hierChild2" presStyleCnt="0"/>
      <dgm:spPr/>
    </dgm:pt>
    <dgm:pt modelId="{98770D80-336A-4A89-8505-83E137F9A1B1}" type="pres">
      <dgm:prSet presAssocID="{70C2C08F-CE7C-4915-987D-B6215E840FF8}" presName="hierRoot1" presStyleCnt="0"/>
      <dgm:spPr/>
    </dgm:pt>
    <dgm:pt modelId="{DA840F76-865E-422A-B282-B0072BB54BBB}" type="pres">
      <dgm:prSet presAssocID="{70C2C08F-CE7C-4915-987D-B6215E840FF8}" presName="composite" presStyleCnt="0"/>
      <dgm:spPr/>
    </dgm:pt>
    <dgm:pt modelId="{39A6A4BB-0C67-4BF7-AD84-4429A57366D8}" type="pres">
      <dgm:prSet presAssocID="{70C2C08F-CE7C-4915-987D-B6215E840FF8}" presName="background" presStyleLbl="node0" presStyleIdx="1" presStyleCnt="3"/>
      <dgm:spPr>
        <a:solidFill>
          <a:srgbClr val="FF0000"/>
        </a:solidFill>
      </dgm:spPr>
    </dgm:pt>
    <dgm:pt modelId="{24BFB69F-1CAB-4359-962B-F2B034D0E6D3}" type="pres">
      <dgm:prSet presAssocID="{70C2C08F-CE7C-4915-987D-B6215E840FF8}" presName="text" presStyleLbl="fgAcc0" presStyleIdx="1" presStyleCnt="3">
        <dgm:presLayoutVars>
          <dgm:chPref val="3"/>
        </dgm:presLayoutVars>
      </dgm:prSet>
      <dgm:spPr/>
    </dgm:pt>
    <dgm:pt modelId="{5FD62869-A945-4357-8516-BF6CCE43945C}" type="pres">
      <dgm:prSet presAssocID="{70C2C08F-CE7C-4915-987D-B6215E840FF8}" presName="hierChild2" presStyleCnt="0"/>
      <dgm:spPr/>
    </dgm:pt>
    <dgm:pt modelId="{1C039F2A-C68D-479B-AEBE-7AD2C9A40F38}" type="pres">
      <dgm:prSet presAssocID="{148BD080-E947-4184-B553-70EECAEE7713}" presName="hierRoot1" presStyleCnt="0"/>
      <dgm:spPr/>
    </dgm:pt>
    <dgm:pt modelId="{9327C2E5-40BB-4B5A-B45F-290FD3CEF4DB}" type="pres">
      <dgm:prSet presAssocID="{148BD080-E947-4184-B553-70EECAEE7713}" presName="composite" presStyleCnt="0"/>
      <dgm:spPr/>
    </dgm:pt>
    <dgm:pt modelId="{8EC1BEE1-3A6F-4702-B91E-A9F26E96525C}" type="pres">
      <dgm:prSet presAssocID="{148BD080-E947-4184-B553-70EECAEE7713}" presName="background" presStyleLbl="node0" presStyleIdx="2" presStyleCnt="3"/>
      <dgm:spPr>
        <a:solidFill>
          <a:srgbClr val="FF0000"/>
        </a:solidFill>
      </dgm:spPr>
    </dgm:pt>
    <dgm:pt modelId="{C8E2379B-EBCF-477E-B1BE-BE7B0DF0462A}" type="pres">
      <dgm:prSet presAssocID="{148BD080-E947-4184-B553-70EECAEE7713}" presName="text" presStyleLbl="fgAcc0" presStyleIdx="2" presStyleCnt="3">
        <dgm:presLayoutVars>
          <dgm:chPref val="3"/>
        </dgm:presLayoutVars>
      </dgm:prSet>
      <dgm:spPr/>
    </dgm:pt>
    <dgm:pt modelId="{7A0850EA-817C-4EE0-8D0C-15C4DDFD2E33}" type="pres">
      <dgm:prSet presAssocID="{148BD080-E947-4184-B553-70EECAEE7713}" presName="hierChild2" presStyleCnt="0"/>
      <dgm:spPr/>
    </dgm:pt>
  </dgm:ptLst>
  <dgm:cxnLst>
    <dgm:cxn modelId="{A8808782-FCC6-4247-92D6-48F07C4527FB}" type="presOf" srcId="{148BD080-E947-4184-B553-70EECAEE7713}" destId="{C8E2379B-EBCF-477E-B1BE-BE7B0DF0462A}" srcOrd="0" destOrd="0" presId="urn:microsoft.com/office/officeart/2005/8/layout/hierarchy1"/>
    <dgm:cxn modelId="{D366E990-0F51-4CD3-AC18-3ACC916F1A8B}" srcId="{9B0A590A-FE96-4A77-9E78-005DD4A9F34B}" destId="{290D333F-84D1-492B-980D-64DC6AAC2668}" srcOrd="0" destOrd="0" parTransId="{AD3D2832-5DAD-4C66-8E20-65488ED7F123}" sibTransId="{A8B83286-7E28-4B05-9279-B12FD471E6CE}"/>
    <dgm:cxn modelId="{787F5C98-9895-4AA5-89B9-2910FCCC8255}" type="presOf" srcId="{290D333F-84D1-492B-980D-64DC6AAC2668}" destId="{83816D40-58D4-41A0-A354-2DAD93E031AA}" srcOrd="0" destOrd="0" presId="urn:microsoft.com/office/officeart/2005/8/layout/hierarchy1"/>
    <dgm:cxn modelId="{9A8A3EA5-A41C-47AF-B17E-AF647038D917}" srcId="{9B0A590A-FE96-4A77-9E78-005DD4A9F34B}" destId="{148BD080-E947-4184-B553-70EECAEE7713}" srcOrd="2" destOrd="0" parTransId="{F7CBA69E-F8AF-4B54-B93D-A0FA4B6BA2AA}" sibTransId="{E1990009-7E52-4FBD-902A-A4536614736B}"/>
    <dgm:cxn modelId="{03EB39B6-83DA-4EF6-8613-816F8EAC5155}" srcId="{9B0A590A-FE96-4A77-9E78-005DD4A9F34B}" destId="{70C2C08F-CE7C-4915-987D-B6215E840FF8}" srcOrd="1" destOrd="0" parTransId="{FA42A831-5038-41F9-9A3F-6CE056E56508}" sibTransId="{DC7338E2-51C7-445A-BDCF-7959F5139761}"/>
    <dgm:cxn modelId="{4B729FDA-1F39-4D25-AD8E-01AFF2689D99}" type="presOf" srcId="{9B0A590A-FE96-4A77-9E78-005DD4A9F34B}" destId="{28C98FAB-417B-4B9D-AF46-F91B8408BA8A}" srcOrd="0" destOrd="0" presId="urn:microsoft.com/office/officeart/2005/8/layout/hierarchy1"/>
    <dgm:cxn modelId="{CF2323DE-8591-4AA0-ACF0-A90098248855}" type="presOf" srcId="{70C2C08F-CE7C-4915-987D-B6215E840FF8}" destId="{24BFB69F-1CAB-4359-962B-F2B034D0E6D3}" srcOrd="0" destOrd="0" presId="urn:microsoft.com/office/officeart/2005/8/layout/hierarchy1"/>
    <dgm:cxn modelId="{6583EB96-8E16-45B3-ABAC-73456834EA66}" type="presParOf" srcId="{28C98FAB-417B-4B9D-AF46-F91B8408BA8A}" destId="{F0D86D8B-20EA-41AD-89A8-788EBA7A4BB3}" srcOrd="0" destOrd="0" presId="urn:microsoft.com/office/officeart/2005/8/layout/hierarchy1"/>
    <dgm:cxn modelId="{05807F1E-848C-4EE5-81FF-49B1CEFD03F1}" type="presParOf" srcId="{F0D86D8B-20EA-41AD-89A8-788EBA7A4BB3}" destId="{8D273047-428F-46C0-8521-6ED68098A451}" srcOrd="0" destOrd="0" presId="urn:microsoft.com/office/officeart/2005/8/layout/hierarchy1"/>
    <dgm:cxn modelId="{803B110E-8262-4A75-9D53-966FA70CCB00}" type="presParOf" srcId="{8D273047-428F-46C0-8521-6ED68098A451}" destId="{FD2B0DA5-A673-47D1-BC7E-5CCBA52C579E}" srcOrd="0" destOrd="0" presId="urn:microsoft.com/office/officeart/2005/8/layout/hierarchy1"/>
    <dgm:cxn modelId="{40C41809-4C99-45CA-9DB0-F092F736C3D8}" type="presParOf" srcId="{8D273047-428F-46C0-8521-6ED68098A451}" destId="{83816D40-58D4-41A0-A354-2DAD93E031AA}" srcOrd="1" destOrd="0" presId="urn:microsoft.com/office/officeart/2005/8/layout/hierarchy1"/>
    <dgm:cxn modelId="{3AFC96F6-C1F0-4BE7-B3D5-BB28A8D44C43}" type="presParOf" srcId="{F0D86D8B-20EA-41AD-89A8-788EBA7A4BB3}" destId="{C46DDFE1-E773-4F14-8DEB-6CB1D779DF8A}" srcOrd="1" destOrd="0" presId="urn:microsoft.com/office/officeart/2005/8/layout/hierarchy1"/>
    <dgm:cxn modelId="{0E9CD548-83E5-442E-AD78-C83F338D1AF3}" type="presParOf" srcId="{28C98FAB-417B-4B9D-AF46-F91B8408BA8A}" destId="{98770D80-336A-4A89-8505-83E137F9A1B1}" srcOrd="1" destOrd="0" presId="urn:microsoft.com/office/officeart/2005/8/layout/hierarchy1"/>
    <dgm:cxn modelId="{8CC8C080-71B3-4EB1-A058-054039A590C3}" type="presParOf" srcId="{98770D80-336A-4A89-8505-83E137F9A1B1}" destId="{DA840F76-865E-422A-B282-B0072BB54BBB}" srcOrd="0" destOrd="0" presId="urn:microsoft.com/office/officeart/2005/8/layout/hierarchy1"/>
    <dgm:cxn modelId="{6F822EC3-ECC0-4535-85D0-98B6EEF38113}" type="presParOf" srcId="{DA840F76-865E-422A-B282-B0072BB54BBB}" destId="{39A6A4BB-0C67-4BF7-AD84-4429A57366D8}" srcOrd="0" destOrd="0" presId="urn:microsoft.com/office/officeart/2005/8/layout/hierarchy1"/>
    <dgm:cxn modelId="{322B7CB6-D93E-471D-9670-7F88DCCF6359}" type="presParOf" srcId="{DA840F76-865E-422A-B282-B0072BB54BBB}" destId="{24BFB69F-1CAB-4359-962B-F2B034D0E6D3}" srcOrd="1" destOrd="0" presId="urn:microsoft.com/office/officeart/2005/8/layout/hierarchy1"/>
    <dgm:cxn modelId="{4411D7A9-E09D-4D6F-B90D-24EDDDD6FA79}" type="presParOf" srcId="{98770D80-336A-4A89-8505-83E137F9A1B1}" destId="{5FD62869-A945-4357-8516-BF6CCE43945C}" srcOrd="1" destOrd="0" presId="urn:microsoft.com/office/officeart/2005/8/layout/hierarchy1"/>
    <dgm:cxn modelId="{B7DBE145-580D-4243-ABF0-B9798EF0DEBE}" type="presParOf" srcId="{28C98FAB-417B-4B9D-AF46-F91B8408BA8A}" destId="{1C039F2A-C68D-479B-AEBE-7AD2C9A40F38}" srcOrd="2" destOrd="0" presId="urn:microsoft.com/office/officeart/2005/8/layout/hierarchy1"/>
    <dgm:cxn modelId="{A4510053-0A42-4515-9BED-4F82877C014E}" type="presParOf" srcId="{1C039F2A-C68D-479B-AEBE-7AD2C9A40F38}" destId="{9327C2E5-40BB-4B5A-B45F-290FD3CEF4DB}" srcOrd="0" destOrd="0" presId="urn:microsoft.com/office/officeart/2005/8/layout/hierarchy1"/>
    <dgm:cxn modelId="{5E2E141F-8A81-437F-800E-E18D5CB28D6E}" type="presParOf" srcId="{9327C2E5-40BB-4B5A-B45F-290FD3CEF4DB}" destId="{8EC1BEE1-3A6F-4702-B91E-A9F26E96525C}" srcOrd="0" destOrd="0" presId="urn:microsoft.com/office/officeart/2005/8/layout/hierarchy1"/>
    <dgm:cxn modelId="{F37762E8-E0BC-44CB-ABB1-698E1E7EC65B}" type="presParOf" srcId="{9327C2E5-40BB-4B5A-B45F-290FD3CEF4DB}" destId="{C8E2379B-EBCF-477E-B1BE-BE7B0DF0462A}" srcOrd="1" destOrd="0" presId="urn:microsoft.com/office/officeart/2005/8/layout/hierarchy1"/>
    <dgm:cxn modelId="{BBF2776A-642B-4E95-9D44-115BCCC87972}" type="presParOf" srcId="{1C039F2A-C68D-479B-AEBE-7AD2C9A40F38}" destId="{7A0850EA-817C-4EE0-8D0C-15C4DDFD2E3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A7DFA-6CB2-4927-8710-C1B4D8F1D84D}">
      <dsp:nvSpPr>
        <dsp:cNvPr id="0" name=""/>
        <dsp:cNvSpPr/>
      </dsp:nvSpPr>
      <dsp:spPr>
        <a:xfrm>
          <a:off x="3594" y="58320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JavaScript (consigli utili)</a:t>
          </a:r>
          <a:endParaRPr lang="en-US" sz="2300" kern="1200"/>
        </a:p>
      </dsp:txBody>
      <dsp:txXfrm>
        <a:off x="3594" y="58320"/>
        <a:ext cx="1946001" cy="1167601"/>
      </dsp:txXfrm>
    </dsp:sp>
    <dsp:sp modelId="{665E1B72-0B4E-44DF-8ABD-C9328EAE1AB8}">
      <dsp:nvSpPr>
        <dsp:cNvPr id="0" name=""/>
        <dsp:cNvSpPr/>
      </dsp:nvSpPr>
      <dsp:spPr>
        <a:xfrm>
          <a:off x="2144196" y="58320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err="1"/>
            <a:t>Fragment</a:t>
          </a:r>
          <a:endParaRPr lang="en-US" sz="2300" kern="1200"/>
        </a:p>
      </dsp:txBody>
      <dsp:txXfrm>
        <a:off x="2144196" y="58320"/>
        <a:ext cx="1946001" cy="1167601"/>
      </dsp:txXfrm>
    </dsp:sp>
    <dsp:sp modelId="{911AE86D-3DE5-4FC5-8310-24DBF0ACC8EA}">
      <dsp:nvSpPr>
        <dsp:cNvPr id="0" name=""/>
        <dsp:cNvSpPr/>
      </dsp:nvSpPr>
      <dsp:spPr>
        <a:xfrm>
          <a:off x="4284798" y="58320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err="1"/>
            <a:t>StrictMode</a:t>
          </a:r>
          <a:endParaRPr lang="en-US" sz="2300" kern="1200"/>
        </a:p>
      </dsp:txBody>
      <dsp:txXfrm>
        <a:off x="4284798" y="58320"/>
        <a:ext cx="1946001" cy="1167601"/>
      </dsp:txXfrm>
    </dsp:sp>
    <dsp:sp modelId="{B7516A26-D9B7-4708-9779-63BE817BFB59}">
      <dsp:nvSpPr>
        <dsp:cNvPr id="0" name=""/>
        <dsp:cNvSpPr/>
      </dsp:nvSpPr>
      <dsp:spPr>
        <a:xfrm>
          <a:off x="6425400" y="58320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err="1"/>
            <a:t>Reacting</a:t>
          </a:r>
          <a:r>
            <a:rPr lang="it-IT" sz="2300" kern="1200"/>
            <a:t> To Event</a:t>
          </a:r>
          <a:endParaRPr lang="en-US" sz="2300" kern="1200"/>
        </a:p>
      </dsp:txBody>
      <dsp:txXfrm>
        <a:off x="6425400" y="58320"/>
        <a:ext cx="1946001" cy="1167601"/>
      </dsp:txXfrm>
    </dsp:sp>
    <dsp:sp modelId="{E5DF886C-06CB-4FEB-9EFA-46A46E23E41C}">
      <dsp:nvSpPr>
        <dsp:cNvPr id="0" name=""/>
        <dsp:cNvSpPr/>
      </dsp:nvSpPr>
      <dsp:spPr>
        <a:xfrm>
          <a:off x="8566002" y="58320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Rendering </a:t>
          </a:r>
          <a:r>
            <a:rPr lang="it-IT" sz="2300" kern="1200" err="1"/>
            <a:t>content</a:t>
          </a:r>
          <a:r>
            <a:rPr lang="it-IT" sz="2300" kern="1200"/>
            <a:t> </a:t>
          </a:r>
          <a:r>
            <a:rPr lang="it-IT" sz="2300" kern="1200" err="1"/>
            <a:t>dinamicaly</a:t>
          </a:r>
          <a:endParaRPr lang="en-US" sz="2300" kern="1200"/>
        </a:p>
      </dsp:txBody>
      <dsp:txXfrm>
        <a:off x="8566002" y="58320"/>
        <a:ext cx="1946001" cy="1167601"/>
      </dsp:txXfrm>
    </dsp:sp>
    <dsp:sp modelId="{2AAE3637-18B5-45B5-9BDC-82ADD002EC1D}">
      <dsp:nvSpPr>
        <dsp:cNvPr id="0" name=""/>
        <dsp:cNvSpPr/>
      </dsp:nvSpPr>
      <dsp:spPr>
        <a:xfrm>
          <a:off x="3594" y="1420521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Debug</a:t>
          </a:r>
          <a:endParaRPr lang="en-US" sz="2300" kern="1200"/>
        </a:p>
      </dsp:txBody>
      <dsp:txXfrm>
        <a:off x="3594" y="1420521"/>
        <a:ext cx="1946001" cy="1167601"/>
      </dsp:txXfrm>
    </dsp:sp>
    <dsp:sp modelId="{7C9D6EF9-637D-4C48-BF1A-81D34308A830}">
      <dsp:nvSpPr>
        <dsp:cNvPr id="0" name=""/>
        <dsp:cNvSpPr/>
      </dsp:nvSpPr>
      <dsp:spPr>
        <a:xfrm>
          <a:off x="2144196" y="1420521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Css style and dinamyc style</a:t>
          </a:r>
          <a:endParaRPr lang="en-US" sz="2300" kern="1200"/>
        </a:p>
      </dsp:txBody>
      <dsp:txXfrm>
        <a:off x="2144196" y="1420521"/>
        <a:ext cx="1946001" cy="1167601"/>
      </dsp:txXfrm>
    </dsp:sp>
    <dsp:sp modelId="{18AE3925-C3EC-4D32-AE99-251832FDC905}">
      <dsp:nvSpPr>
        <dsp:cNvPr id="0" name=""/>
        <dsp:cNvSpPr/>
      </dsp:nvSpPr>
      <dsp:spPr>
        <a:xfrm>
          <a:off x="4284798" y="1420521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Output List Dinamicaly</a:t>
          </a:r>
          <a:endParaRPr lang="en-US" sz="2300" kern="1200"/>
        </a:p>
      </dsp:txBody>
      <dsp:txXfrm>
        <a:off x="4284798" y="1420521"/>
        <a:ext cx="1946001" cy="1167601"/>
      </dsp:txXfrm>
    </dsp:sp>
    <dsp:sp modelId="{938B337D-9E96-4C7E-A66D-2F2B6D7B00E5}">
      <dsp:nvSpPr>
        <dsp:cNvPr id="0" name=""/>
        <dsp:cNvSpPr/>
      </dsp:nvSpPr>
      <dsp:spPr>
        <a:xfrm>
          <a:off x="6425400" y="1420521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Setting Default </a:t>
          </a:r>
          <a:r>
            <a:rPr lang="it-IT" sz="2300" kern="1200" err="1"/>
            <a:t>Prop</a:t>
          </a:r>
          <a:r>
            <a:rPr lang="it-IT" sz="2300" kern="1200"/>
            <a:t> </a:t>
          </a:r>
          <a:r>
            <a:rPr lang="it-IT" sz="2300" kern="1200" err="1"/>
            <a:t>values</a:t>
          </a:r>
          <a:endParaRPr lang="en-US" sz="2300" kern="1200"/>
        </a:p>
      </dsp:txBody>
      <dsp:txXfrm>
        <a:off x="6425400" y="1420521"/>
        <a:ext cx="1946001" cy="1167601"/>
      </dsp:txXfrm>
    </dsp:sp>
    <dsp:sp modelId="{6245A380-4AF4-40D2-BADB-71E8DC4BD536}">
      <dsp:nvSpPr>
        <dsp:cNvPr id="0" name=""/>
        <dsp:cNvSpPr/>
      </dsp:nvSpPr>
      <dsp:spPr>
        <a:xfrm>
          <a:off x="8566002" y="1420521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User Input e 2 way </a:t>
          </a:r>
          <a:r>
            <a:rPr lang="it-IT" sz="2300" kern="1200" err="1"/>
            <a:t>binding</a:t>
          </a:r>
          <a:endParaRPr lang="en-US" sz="2300" kern="1200"/>
        </a:p>
      </dsp:txBody>
      <dsp:txXfrm>
        <a:off x="8566002" y="1420521"/>
        <a:ext cx="1946001" cy="1167601"/>
      </dsp:txXfrm>
    </dsp:sp>
    <dsp:sp modelId="{6A37D670-A049-45EC-AAD8-5A4ED1ABF932}">
      <dsp:nvSpPr>
        <dsp:cNvPr id="0" name=""/>
        <dsp:cNvSpPr/>
      </dsp:nvSpPr>
      <dsp:spPr>
        <a:xfrm>
          <a:off x="3594" y="2782723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Hooks : useState</a:t>
          </a:r>
        </a:p>
      </dsp:txBody>
      <dsp:txXfrm>
        <a:off x="3594" y="2782723"/>
        <a:ext cx="1946001" cy="1167601"/>
      </dsp:txXfrm>
    </dsp:sp>
    <dsp:sp modelId="{84E95BA5-A768-4DAE-A312-C4B181E370FB}">
      <dsp:nvSpPr>
        <dsp:cNvPr id="0" name=""/>
        <dsp:cNvSpPr/>
      </dsp:nvSpPr>
      <dsp:spPr>
        <a:xfrm>
          <a:off x="2144196" y="2782723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Sharing state between components</a:t>
          </a:r>
        </a:p>
      </dsp:txBody>
      <dsp:txXfrm>
        <a:off x="2144196" y="2782723"/>
        <a:ext cx="1946001" cy="1167601"/>
      </dsp:txXfrm>
    </dsp:sp>
    <dsp:sp modelId="{1C8C6873-287D-4C52-8FFB-72EA0D6445EB}">
      <dsp:nvSpPr>
        <dsp:cNvPr id="0" name=""/>
        <dsp:cNvSpPr/>
      </dsp:nvSpPr>
      <dsp:spPr>
        <a:xfrm>
          <a:off x="4284798" y="2782723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Lifting state up</a:t>
          </a:r>
        </a:p>
      </dsp:txBody>
      <dsp:txXfrm>
        <a:off x="4284798" y="2782723"/>
        <a:ext cx="1946001" cy="1167601"/>
      </dsp:txXfrm>
    </dsp:sp>
    <dsp:sp modelId="{8EBAAAB6-877A-4E27-A29C-AE6D0E7AD5E7}">
      <dsp:nvSpPr>
        <dsp:cNvPr id="0" name=""/>
        <dsp:cNvSpPr/>
      </dsp:nvSpPr>
      <dsp:spPr>
        <a:xfrm>
          <a:off x="6425400" y="2782723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Derive state from Props</a:t>
          </a:r>
        </a:p>
      </dsp:txBody>
      <dsp:txXfrm>
        <a:off x="6425400" y="2782723"/>
        <a:ext cx="1946001" cy="1167601"/>
      </dsp:txXfrm>
    </dsp:sp>
    <dsp:sp modelId="{51A07CB8-04E6-4B89-AA55-503545C44A06}">
      <dsp:nvSpPr>
        <dsp:cNvPr id="0" name=""/>
        <dsp:cNvSpPr/>
      </dsp:nvSpPr>
      <dsp:spPr>
        <a:xfrm>
          <a:off x="8566002" y="2782723"/>
          <a:ext cx="1946001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Styling React Component</a:t>
          </a:r>
        </a:p>
      </dsp:txBody>
      <dsp:txXfrm>
        <a:off x="8566002" y="2782723"/>
        <a:ext cx="1946001" cy="1167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9A242-AD38-424E-A4E5-F52922ED20E8}">
      <dsp:nvSpPr>
        <dsp:cNvPr id="0" name=""/>
        <dsp:cNvSpPr/>
      </dsp:nvSpPr>
      <dsp:spPr>
        <a:xfrm>
          <a:off x="953809" y="1642"/>
          <a:ext cx="2420225" cy="1452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JavaScript (consigli utili)</a:t>
          </a:r>
          <a:endParaRPr lang="en-US" sz="2900" kern="1200"/>
        </a:p>
      </dsp:txBody>
      <dsp:txXfrm>
        <a:off x="953809" y="1642"/>
        <a:ext cx="2420225" cy="1452135"/>
      </dsp:txXfrm>
    </dsp:sp>
    <dsp:sp modelId="{C3130C34-7AAA-46C1-BD76-9735A1650EB0}">
      <dsp:nvSpPr>
        <dsp:cNvPr id="0" name=""/>
        <dsp:cNvSpPr/>
      </dsp:nvSpPr>
      <dsp:spPr>
        <a:xfrm>
          <a:off x="3616056" y="1642"/>
          <a:ext cx="2420225" cy="1452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err="1"/>
            <a:t>Fragment</a:t>
          </a:r>
          <a:endParaRPr lang="en-US" sz="2900" kern="1200"/>
        </a:p>
      </dsp:txBody>
      <dsp:txXfrm>
        <a:off x="3616056" y="1642"/>
        <a:ext cx="2420225" cy="1452135"/>
      </dsp:txXfrm>
    </dsp:sp>
    <dsp:sp modelId="{407FC0C6-67C0-4A7B-9A39-38143E4BCCE0}">
      <dsp:nvSpPr>
        <dsp:cNvPr id="0" name=""/>
        <dsp:cNvSpPr/>
      </dsp:nvSpPr>
      <dsp:spPr>
        <a:xfrm>
          <a:off x="6278304" y="1642"/>
          <a:ext cx="2420225" cy="1452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err="1"/>
            <a:t>StrictMode</a:t>
          </a:r>
          <a:endParaRPr lang="en-US" sz="2900" kern="1200"/>
        </a:p>
      </dsp:txBody>
      <dsp:txXfrm>
        <a:off x="6278304" y="1642"/>
        <a:ext cx="2420225" cy="1452135"/>
      </dsp:txXfrm>
    </dsp:sp>
    <dsp:sp modelId="{8E592B97-5307-44B9-9A2F-A0CB64A794D4}">
      <dsp:nvSpPr>
        <dsp:cNvPr id="0" name=""/>
        <dsp:cNvSpPr/>
      </dsp:nvSpPr>
      <dsp:spPr>
        <a:xfrm>
          <a:off x="8940551" y="1642"/>
          <a:ext cx="2420225" cy="1452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err="1"/>
            <a:t>Reacting</a:t>
          </a:r>
          <a:r>
            <a:rPr lang="it-IT" sz="2900" kern="1200"/>
            <a:t> To Event</a:t>
          </a:r>
          <a:endParaRPr lang="en-US" sz="2900" kern="1200"/>
        </a:p>
      </dsp:txBody>
      <dsp:txXfrm>
        <a:off x="8940551" y="1642"/>
        <a:ext cx="2420225" cy="1452135"/>
      </dsp:txXfrm>
    </dsp:sp>
    <dsp:sp modelId="{C71DBB6D-41BC-4EE1-9A1F-DC8009432EFF}">
      <dsp:nvSpPr>
        <dsp:cNvPr id="0" name=""/>
        <dsp:cNvSpPr/>
      </dsp:nvSpPr>
      <dsp:spPr>
        <a:xfrm>
          <a:off x="896086" y="1670562"/>
          <a:ext cx="2420225" cy="1452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Rendering </a:t>
          </a:r>
          <a:r>
            <a:rPr lang="it-IT" sz="2900" kern="1200" err="1"/>
            <a:t>content</a:t>
          </a:r>
          <a:r>
            <a:rPr lang="it-IT" sz="2900" kern="1200"/>
            <a:t> </a:t>
          </a:r>
          <a:r>
            <a:rPr lang="it-IT" sz="2900" kern="1200" err="1"/>
            <a:t>dinamicaly</a:t>
          </a:r>
          <a:endParaRPr lang="en-US" sz="2900" kern="1200"/>
        </a:p>
      </dsp:txBody>
      <dsp:txXfrm>
        <a:off x="896086" y="1670562"/>
        <a:ext cx="2420225" cy="1452135"/>
      </dsp:txXfrm>
    </dsp:sp>
    <dsp:sp modelId="{A154C302-F3DF-40E3-908E-D24380931BD4}">
      <dsp:nvSpPr>
        <dsp:cNvPr id="0" name=""/>
        <dsp:cNvSpPr/>
      </dsp:nvSpPr>
      <dsp:spPr>
        <a:xfrm>
          <a:off x="3616056" y="1695800"/>
          <a:ext cx="2420225" cy="1452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Debug</a:t>
          </a:r>
          <a:endParaRPr lang="en-US" sz="2900" kern="1200"/>
        </a:p>
      </dsp:txBody>
      <dsp:txXfrm>
        <a:off x="3616056" y="1695800"/>
        <a:ext cx="2420225" cy="1452135"/>
      </dsp:txXfrm>
    </dsp:sp>
    <dsp:sp modelId="{E35F8A9C-F584-452B-AAAB-BB409B776E6D}">
      <dsp:nvSpPr>
        <dsp:cNvPr id="0" name=""/>
        <dsp:cNvSpPr/>
      </dsp:nvSpPr>
      <dsp:spPr>
        <a:xfrm>
          <a:off x="6278304" y="1695800"/>
          <a:ext cx="2420225" cy="1452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Css style and dinamyc style</a:t>
          </a:r>
          <a:endParaRPr lang="en-US" sz="2900" kern="1200"/>
        </a:p>
      </dsp:txBody>
      <dsp:txXfrm>
        <a:off x="6278304" y="1695800"/>
        <a:ext cx="2420225" cy="1452135"/>
      </dsp:txXfrm>
    </dsp:sp>
    <dsp:sp modelId="{5351CF2E-FEEE-4BE0-9D62-28D80B18B7B3}">
      <dsp:nvSpPr>
        <dsp:cNvPr id="0" name=""/>
        <dsp:cNvSpPr/>
      </dsp:nvSpPr>
      <dsp:spPr>
        <a:xfrm>
          <a:off x="8940551" y="1695800"/>
          <a:ext cx="2420225" cy="1452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Output List Dinamicaly</a:t>
          </a:r>
          <a:endParaRPr lang="en-US" sz="2900" kern="1200"/>
        </a:p>
      </dsp:txBody>
      <dsp:txXfrm>
        <a:off x="8940551" y="1695800"/>
        <a:ext cx="2420225" cy="1452135"/>
      </dsp:txXfrm>
    </dsp:sp>
    <dsp:sp modelId="{0A2C0364-B06D-414D-9805-2611876833D9}">
      <dsp:nvSpPr>
        <dsp:cNvPr id="0" name=""/>
        <dsp:cNvSpPr/>
      </dsp:nvSpPr>
      <dsp:spPr>
        <a:xfrm>
          <a:off x="4947180" y="3389958"/>
          <a:ext cx="2420225" cy="14521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Setting Default </a:t>
          </a:r>
          <a:r>
            <a:rPr lang="it-IT" sz="2900" kern="1200" err="1"/>
            <a:t>Prop</a:t>
          </a:r>
          <a:r>
            <a:rPr lang="it-IT" sz="2900" kern="1200"/>
            <a:t> </a:t>
          </a:r>
          <a:r>
            <a:rPr lang="it-IT" sz="2900" kern="1200" err="1"/>
            <a:t>values</a:t>
          </a:r>
          <a:endParaRPr lang="en-US" sz="2900" kern="1200"/>
        </a:p>
      </dsp:txBody>
      <dsp:txXfrm>
        <a:off x="4947180" y="3389958"/>
        <a:ext cx="2420225" cy="14521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A7DFA-6CB2-4927-8710-C1B4D8F1D84D}">
      <dsp:nvSpPr>
        <dsp:cNvPr id="0" name=""/>
        <dsp:cNvSpPr/>
      </dsp:nvSpPr>
      <dsp:spPr>
        <a:xfrm>
          <a:off x="328612" y="1840"/>
          <a:ext cx="3080741" cy="18484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User Input e 2 way binding</a:t>
          </a:r>
          <a:endParaRPr lang="en-US" sz="3700" kern="1200"/>
        </a:p>
      </dsp:txBody>
      <dsp:txXfrm>
        <a:off x="328612" y="1840"/>
        <a:ext cx="3080741" cy="1848445"/>
      </dsp:txXfrm>
    </dsp:sp>
    <dsp:sp modelId="{6A37D670-A049-45EC-AAD8-5A4ED1ABF932}">
      <dsp:nvSpPr>
        <dsp:cNvPr id="0" name=""/>
        <dsp:cNvSpPr/>
      </dsp:nvSpPr>
      <dsp:spPr>
        <a:xfrm>
          <a:off x="3717428" y="1840"/>
          <a:ext cx="3080741" cy="18484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Hooks : useState</a:t>
          </a:r>
        </a:p>
      </dsp:txBody>
      <dsp:txXfrm>
        <a:off x="3717428" y="1840"/>
        <a:ext cx="3080741" cy="1848445"/>
      </dsp:txXfrm>
    </dsp:sp>
    <dsp:sp modelId="{84E95BA5-A768-4DAE-A312-C4B181E370FB}">
      <dsp:nvSpPr>
        <dsp:cNvPr id="0" name=""/>
        <dsp:cNvSpPr/>
      </dsp:nvSpPr>
      <dsp:spPr>
        <a:xfrm>
          <a:off x="7106244" y="1840"/>
          <a:ext cx="3080741" cy="18484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Sharing state between components</a:t>
          </a:r>
        </a:p>
      </dsp:txBody>
      <dsp:txXfrm>
        <a:off x="7106244" y="1840"/>
        <a:ext cx="3080741" cy="1848445"/>
      </dsp:txXfrm>
    </dsp:sp>
    <dsp:sp modelId="{1C8C6873-287D-4C52-8FFB-72EA0D6445EB}">
      <dsp:nvSpPr>
        <dsp:cNvPr id="0" name=""/>
        <dsp:cNvSpPr/>
      </dsp:nvSpPr>
      <dsp:spPr>
        <a:xfrm>
          <a:off x="328612" y="2158359"/>
          <a:ext cx="3080741" cy="18484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Lifting state up</a:t>
          </a:r>
        </a:p>
      </dsp:txBody>
      <dsp:txXfrm>
        <a:off x="328612" y="2158359"/>
        <a:ext cx="3080741" cy="1848445"/>
      </dsp:txXfrm>
    </dsp:sp>
    <dsp:sp modelId="{8EBAAAB6-877A-4E27-A29C-AE6D0E7AD5E7}">
      <dsp:nvSpPr>
        <dsp:cNvPr id="0" name=""/>
        <dsp:cNvSpPr/>
      </dsp:nvSpPr>
      <dsp:spPr>
        <a:xfrm>
          <a:off x="3717428" y="2158359"/>
          <a:ext cx="3080741" cy="18484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Derive state from Props</a:t>
          </a:r>
        </a:p>
      </dsp:txBody>
      <dsp:txXfrm>
        <a:off x="3717428" y="2158359"/>
        <a:ext cx="3080741" cy="1848445"/>
      </dsp:txXfrm>
    </dsp:sp>
    <dsp:sp modelId="{51A07CB8-04E6-4B89-AA55-503545C44A06}">
      <dsp:nvSpPr>
        <dsp:cNvPr id="0" name=""/>
        <dsp:cNvSpPr/>
      </dsp:nvSpPr>
      <dsp:spPr>
        <a:xfrm>
          <a:off x="7106244" y="2158359"/>
          <a:ext cx="3080741" cy="18484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Styling React Component</a:t>
          </a:r>
        </a:p>
      </dsp:txBody>
      <dsp:txXfrm>
        <a:off x="7106244" y="2158359"/>
        <a:ext cx="3080741" cy="1848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B0DA5-A673-47D1-BC7E-5CCBA52C579E}">
      <dsp:nvSpPr>
        <dsp:cNvPr id="0" name=""/>
        <dsp:cNvSpPr/>
      </dsp:nvSpPr>
      <dsp:spPr>
        <a:xfrm>
          <a:off x="0" y="909221"/>
          <a:ext cx="2957512" cy="1878020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3816D40-58D4-41A0-A354-2DAD93E031AA}">
      <dsp:nvSpPr>
        <dsp:cNvPr id="0" name=""/>
        <dsp:cNvSpPr/>
      </dsp:nvSpPr>
      <dsp:spPr>
        <a:xfrm>
          <a:off x="328612" y="1221403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Gli input controllati permettono a React di mantenere sempre lo stato come fonte unica di verità</a:t>
          </a:r>
          <a:endParaRPr lang="en-US" sz="1900" kern="1200"/>
        </a:p>
      </dsp:txBody>
      <dsp:txXfrm>
        <a:off x="383617" y="1276408"/>
        <a:ext cx="2847502" cy="1768010"/>
      </dsp:txXfrm>
    </dsp:sp>
    <dsp:sp modelId="{39A6A4BB-0C67-4BF7-AD84-4429A57366D8}">
      <dsp:nvSpPr>
        <dsp:cNvPr id="0" name=""/>
        <dsp:cNvSpPr/>
      </dsp:nvSpPr>
      <dsp:spPr>
        <a:xfrm>
          <a:off x="3614737" y="909221"/>
          <a:ext cx="2957512" cy="1878020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4BFB69F-1CAB-4359-962B-F2B034D0E6D3}">
      <dsp:nvSpPr>
        <dsp:cNvPr id="0" name=""/>
        <dsp:cNvSpPr/>
      </dsp:nvSpPr>
      <dsp:spPr>
        <a:xfrm>
          <a:off x="3943349" y="1221403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Ogni aggiornamento di stato provoca il re-render del componente.</a:t>
          </a:r>
          <a:endParaRPr lang="en-US" sz="1900" kern="1200"/>
        </a:p>
      </dsp:txBody>
      <dsp:txXfrm>
        <a:off x="3998354" y="1276408"/>
        <a:ext cx="2847502" cy="1768010"/>
      </dsp:txXfrm>
    </dsp:sp>
    <dsp:sp modelId="{8EC1BEE1-3A6F-4702-B91E-A9F26E96525C}">
      <dsp:nvSpPr>
        <dsp:cNvPr id="0" name=""/>
        <dsp:cNvSpPr/>
      </dsp:nvSpPr>
      <dsp:spPr>
        <a:xfrm>
          <a:off x="7229474" y="909221"/>
          <a:ext cx="2957512" cy="1878020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E2379B-EBCF-477E-B1BE-BE7B0DF0462A}">
      <dsp:nvSpPr>
        <dsp:cNvPr id="0" name=""/>
        <dsp:cNvSpPr/>
      </dsp:nvSpPr>
      <dsp:spPr>
        <a:xfrm>
          <a:off x="7558086" y="1221403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Questo approccio è molto più efficiente rispetto agli input non controllati, perché React può ottimizzare gli aggiornamenti.</a:t>
          </a:r>
          <a:endParaRPr lang="en-US" sz="1900" kern="1200"/>
        </a:p>
      </dsp:txBody>
      <dsp:txXfrm>
        <a:off x="7613091" y="1276408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62A3CD-C0A0-7742-124C-4B5BBD6A68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AE085-FDB0-0865-7E9C-BCCAC6C173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16BFF-FB72-4EA3-AB12-76F3087A6FEA}" type="datetimeFigureOut">
              <a:rPr lang="it-IT" smtClean="0"/>
              <a:t>21/03/2025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2400F-F5FB-3041-CBFE-34924AF03A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2C4DC-01FD-8EBB-9E10-9B667281C5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0CE96-58D3-4ADE-9F5D-DB5C6C87DD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817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8B28-063E-4A87-91F2-BE63A495744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8383C-BB3B-4769-A7F0-6695DCA3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0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err="1"/>
              <a:t>StrictMode</a:t>
            </a:r>
            <a:r>
              <a:rPr lang="it-IT" b="1"/>
              <a:t> attiva controlli aggiuntivi e avvisi</a:t>
            </a:r>
            <a:r>
              <a:rPr lang="it-IT"/>
              <a:t>, </a:t>
            </a:r>
          </a:p>
          <a:p>
            <a:r>
              <a:rPr lang="it-IT" b="1"/>
              <a:t>🚨 1. Identifica API deprecate</a:t>
            </a:r>
          </a:p>
          <a:p>
            <a:r>
              <a:rPr lang="it-IT" err="1"/>
              <a:t>StrictMode</a:t>
            </a:r>
            <a:r>
              <a:rPr lang="it-IT"/>
              <a:t> ti avvisa quando utilizzi metodi di lifecycle </a:t>
            </a:r>
            <a:r>
              <a:rPr lang="it-IT" b="1"/>
              <a:t>deprecati</a:t>
            </a:r>
            <a:r>
              <a:rPr lang="it-IT"/>
              <a:t>, come:</a:t>
            </a:r>
            <a:br>
              <a:rPr lang="it-IT"/>
            </a:br>
            <a:r>
              <a:rPr lang="it-IT"/>
              <a:t>🔸 </a:t>
            </a:r>
            <a:r>
              <a:rPr lang="it-IT" err="1"/>
              <a:t>componentWillMount</a:t>
            </a:r>
            <a:br>
              <a:rPr lang="it-IT"/>
            </a:br>
            <a:r>
              <a:rPr lang="it-IT"/>
              <a:t>🔸 </a:t>
            </a:r>
            <a:r>
              <a:rPr lang="it-IT" err="1"/>
              <a:t>componentWillReceiveProps</a:t>
            </a:r>
            <a:br>
              <a:rPr lang="it-IT"/>
            </a:br>
            <a:r>
              <a:rPr lang="it-IT"/>
              <a:t>🔸 </a:t>
            </a:r>
            <a:r>
              <a:rPr lang="it-IT" err="1"/>
              <a:t>componentWillUpdate</a:t>
            </a:r>
            <a:endParaRPr lang="it-IT"/>
          </a:p>
          <a:p>
            <a:r>
              <a:rPr lang="it-IT" b="1"/>
              <a:t>Esempio:</a:t>
            </a:r>
            <a:br>
              <a:rPr lang="it-IT"/>
            </a:br>
            <a:r>
              <a:rPr lang="it-IT"/>
              <a:t>Se usi </a:t>
            </a:r>
            <a:r>
              <a:rPr lang="it-IT" err="1"/>
              <a:t>componentWillMount</a:t>
            </a:r>
            <a:r>
              <a:rPr lang="it-IT"/>
              <a:t>, React mostrerà un avviso nella console, suggerendoti di passare a </a:t>
            </a:r>
            <a:r>
              <a:rPr lang="it-IT" err="1"/>
              <a:t>useEffect</a:t>
            </a:r>
            <a:r>
              <a:rPr lang="it-IT"/>
              <a:t> o </a:t>
            </a:r>
            <a:r>
              <a:rPr lang="it-IT" err="1"/>
              <a:t>componentDidMount</a:t>
            </a:r>
            <a:r>
              <a:rPr lang="it-IT"/>
              <a:t>.</a:t>
            </a:r>
          </a:p>
          <a:p>
            <a:r>
              <a:rPr lang="it-IT" b="1"/>
              <a:t>🔄 2. Rileva effetti collaterali non sicuri</a:t>
            </a:r>
          </a:p>
          <a:p>
            <a:r>
              <a:rPr lang="it-IT"/>
              <a:t>React monta, smonta e rimonta i componenti </a:t>
            </a:r>
            <a:r>
              <a:rPr lang="it-IT" b="1"/>
              <a:t>due volte in modalità sviluppo</a:t>
            </a:r>
            <a:r>
              <a:rPr lang="it-IT"/>
              <a:t> per verificare se ci sono effetti collaterali fuori controllo.</a:t>
            </a:r>
          </a:p>
          <a:p>
            <a:r>
              <a:rPr lang="it-IT" b="1"/>
              <a:t>Esempio:</a:t>
            </a:r>
            <a:br>
              <a:rPr lang="it-IT"/>
            </a:br>
            <a:r>
              <a:rPr lang="it-IT"/>
              <a:t>Se esegui una chiamata API in </a:t>
            </a:r>
            <a:r>
              <a:rPr lang="it-IT" err="1"/>
              <a:t>useEffect</a:t>
            </a:r>
            <a:r>
              <a:rPr lang="it-IT"/>
              <a:t> senza un array di dipendenze corretto:</a:t>
            </a:r>
          </a:p>
          <a:p>
            <a:r>
              <a:rPr lang="it-IT" err="1"/>
              <a:t>useEffect</a:t>
            </a:r>
            <a:r>
              <a:rPr lang="it-IT"/>
              <a:t>(() =&gt; { </a:t>
            </a:r>
            <a:r>
              <a:rPr lang="it-IT" err="1"/>
              <a:t>fetchData</a:t>
            </a:r>
            <a:r>
              <a:rPr lang="it-IT"/>
              <a:t>(); // Questa chiamata potrebbe avvenire due volte in </a:t>
            </a:r>
            <a:r>
              <a:rPr lang="it-IT" err="1"/>
              <a:t>StrictMode</a:t>
            </a:r>
            <a:r>
              <a:rPr lang="it-IT"/>
              <a:t> }, []); Se il tuo codice non gestisce bene questa doppia esecuzione, potresti fare richieste di rete duplicate.</a:t>
            </a:r>
          </a:p>
          <a:p>
            <a:r>
              <a:rPr lang="it-IT" b="1"/>
              <a:t>🏗 3. Avvisa su usi non sicuri di </a:t>
            </a:r>
            <a:r>
              <a:rPr lang="it-IT" b="1" err="1"/>
              <a:t>useEffect</a:t>
            </a:r>
            <a:r>
              <a:rPr lang="it-IT" b="1"/>
              <a:t> e </a:t>
            </a:r>
            <a:r>
              <a:rPr lang="it-IT" b="1" err="1"/>
              <a:t>useState</a:t>
            </a:r>
            <a:endParaRPr lang="it-IT" b="1"/>
          </a:p>
          <a:p>
            <a:r>
              <a:rPr lang="it-IT" err="1"/>
              <a:t>StrictMode</a:t>
            </a:r>
            <a:r>
              <a:rPr lang="it-IT"/>
              <a:t> ti aiuta a evitare errori comuni, come aggiornare lo stato </a:t>
            </a:r>
            <a:r>
              <a:rPr lang="it-IT" b="1"/>
              <a:t>senza dipendenze corrette</a:t>
            </a:r>
            <a:r>
              <a:rPr lang="it-IT"/>
              <a:t> o modificare lo stato in un effetto non pulito.</a:t>
            </a:r>
          </a:p>
          <a:p>
            <a:r>
              <a:rPr lang="it-IT" b="1"/>
              <a:t>Esempio sbagliato:</a:t>
            </a:r>
            <a:endParaRPr lang="it-IT"/>
          </a:p>
          <a:p>
            <a:r>
              <a:rPr lang="it-IT" err="1"/>
              <a:t>useEffect</a:t>
            </a:r>
            <a:r>
              <a:rPr lang="it-IT"/>
              <a:t>(() =&gt; { </a:t>
            </a:r>
            <a:r>
              <a:rPr lang="it-IT" err="1"/>
              <a:t>setCount</a:t>
            </a:r>
            <a:r>
              <a:rPr lang="it-IT"/>
              <a:t>(</a:t>
            </a:r>
            <a:r>
              <a:rPr lang="it-IT" err="1"/>
              <a:t>count</a:t>
            </a:r>
            <a:r>
              <a:rPr lang="it-IT"/>
              <a:t> + 1); // Può portare a loop infiniti se </a:t>
            </a:r>
            <a:r>
              <a:rPr lang="it-IT" err="1"/>
              <a:t>count</a:t>
            </a:r>
            <a:r>
              <a:rPr lang="it-IT"/>
              <a:t> non è nelle dipendenze }); React mostrerà un </a:t>
            </a:r>
            <a:r>
              <a:rPr lang="it-IT" b="1"/>
              <a:t>warning</a:t>
            </a:r>
            <a:r>
              <a:rPr lang="it-IT"/>
              <a:t> consigliandoti di aggiungere </a:t>
            </a:r>
            <a:r>
              <a:rPr lang="it-IT" err="1"/>
              <a:t>count</a:t>
            </a:r>
            <a:r>
              <a:rPr lang="it-IT"/>
              <a:t> come dipendenza.</a:t>
            </a:r>
          </a:p>
          <a:p>
            <a:r>
              <a:rPr lang="it-IT" b="1"/>
              <a:t>🧹 4. Rileva il passaggio di valori non sicuri a </a:t>
            </a:r>
            <a:r>
              <a:rPr lang="it-IT" b="1" err="1"/>
              <a:t>refs</a:t>
            </a:r>
            <a:endParaRPr lang="it-IT" b="1"/>
          </a:p>
          <a:p>
            <a:r>
              <a:rPr lang="it-IT" err="1"/>
              <a:t>StrictMode</a:t>
            </a:r>
            <a:r>
              <a:rPr lang="it-IT"/>
              <a:t> avvisa se usi </a:t>
            </a:r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refs</a:t>
            </a:r>
            <a:r>
              <a:rPr lang="it-IT"/>
              <a:t> (</a:t>
            </a:r>
            <a:r>
              <a:rPr lang="it-IT" err="1"/>
              <a:t>ref</a:t>
            </a:r>
            <a:r>
              <a:rPr lang="it-IT"/>
              <a:t>="</a:t>
            </a:r>
            <a:r>
              <a:rPr lang="it-IT" err="1"/>
              <a:t>myRef</a:t>
            </a:r>
            <a:r>
              <a:rPr lang="it-IT"/>
              <a:t>") invece della sintassi con </a:t>
            </a:r>
            <a:r>
              <a:rPr lang="it-IT" err="1"/>
              <a:t>useRef</a:t>
            </a:r>
            <a:r>
              <a:rPr lang="it-IT"/>
              <a:t> o </a:t>
            </a:r>
            <a:r>
              <a:rPr lang="it-IT" err="1"/>
              <a:t>createRef</a:t>
            </a:r>
            <a:r>
              <a:rPr lang="it-IT"/>
              <a:t>, che è più sicura e consigliata.</a:t>
            </a:r>
          </a:p>
          <a:p>
            <a:r>
              <a:rPr lang="it-IT" b="1"/>
              <a:t>📌 5. Ti prepara alle future versioni di React</a:t>
            </a:r>
          </a:p>
          <a:p>
            <a:r>
              <a:rPr lang="it-IT" err="1"/>
              <a:t>StrictMode</a:t>
            </a:r>
            <a:r>
              <a:rPr lang="it-IT"/>
              <a:t> introduce gradualmente cambiamenti futuri, come la transizione verso React </a:t>
            </a:r>
            <a:r>
              <a:rPr lang="it-IT" err="1"/>
              <a:t>Concurrent</a:t>
            </a:r>
            <a:r>
              <a:rPr lang="it-IT"/>
              <a:t> Mode. Se la tua app funziona bene in </a:t>
            </a:r>
            <a:r>
              <a:rPr lang="it-IT" err="1"/>
              <a:t>StrictMode</a:t>
            </a:r>
            <a:r>
              <a:rPr lang="it-IT"/>
              <a:t> oggi, sarà più facile aggiornarla in futuro senza problemi.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8383C-BB3B-4769-A7F0-6695DCA301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8383C-BB3B-4769-A7F0-6695DCA301A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4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1C65D1F-5BB6-9912-E5B4-9ECA13C7453C}"/>
              </a:ext>
            </a:extLst>
          </p:cNvPr>
          <p:cNvSpPr/>
          <p:nvPr userDrawn="1"/>
        </p:nvSpPr>
        <p:spPr>
          <a:xfrm flipV="1">
            <a:off x="526029" y="557756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41ADBA74-D165-E397-C0E9-6221B1E9ED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4921" y="-464921"/>
            <a:ext cx="1535321" cy="2465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2E316-BCD1-E827-50E2-425684616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17" y="330926"/>
            <a:ext cx="6205032" cy="5155474"/>
          </a:xfrm>
          <a:prstGeom prst="rect">
            <a:avLst/>
          </a:prstGeom>
        </p:spPr>
      </p:pic>
      <p:pic>
        <p:nvPicPr>
          <p:cNvPr id="11" name="Picture 10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4DDFFA2-4EF0-AA45-D4AF-A9C990AF73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4264" y="3928089"/>
            <a:ext cx="2005816" cy="1233190"/>
          </a:xfrm>
          <a:prstGeom prst="rect">
            <a:avLst/>
          </a:prstGeom>
        </p:spPr>
      </p:pic>
      <p:pic>
        <p:nvPicPr>
          <p:cNvPr id="12" name="Picture 11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F003B70-1B1F-2749-1C8E-3C5573319C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4759" y="126830"/>
            <a:ext cx="1535321" cy="24651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FC13ABA-B060-9903-328B-42E575F7EF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548" y="5396988"/>
            <a:ext cx="10515600" cy="132556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it-IT" sz="440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Presentazione corporate </a:t>
            </a:r>
            <a:br>
              <a:rPr lang="it-IT" sz="440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</a:br>
            <a:r>
              <a:rPr lang="it-IT" sz="4400" i="0" u="none" strike="noStrike">
                <a:solidFill>
                  <a:srgbClr val="FF0000"/>
                </a:solidFill>
                <a:effectLst/>
                <a:latin typeface="Avenir"/>
              </a:rPr>
              <a:t>Reti S.p.A. </a:t>
            </a:r>
            <a:r>
              <a:rPr lang="it-IT" sz="440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2024</a:t>
            </a:r>
            <a:r>
              <a:rPr lang="it-IT" sz="440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​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95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13656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2870199"/>
            <a:ext cx="6500812" cy="356870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86E3D-7647-D344-A36F-A0D4112FE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4410" y="482600"/>
            <a:ext cx="4315790" cy="59563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7653130" y="665922"/>
            <a:ext cx="3896140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15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room with a large chair and a large sign&#10;&#10;Description automatically generated with medium confidence">
            <a:extLst>
              <a:ext uri="{FF2B5EF4-FFF2-40B4-BE49-F238E27FC236}">
                <a16:creationId xmlns:a16="http://schemas.microsoft.com/office/drawing/2014/main" id="{5A519AFE-8A02-9832-F048-C43C99D5E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601" y="3339547"/>
            <a:ext cx="6493288" cy="3268319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9" y="359500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079" y="1916043"/>
            <a:ext cx="6500812" cy="113527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474799" y="3578087"/>
            <a:ext cx="6075088" cy="28326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A89096EB-2122-F7F5-F386-CF7471144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5689" y="1762542"/>
            <a:ext cx="4481512" cy="3753675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061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1044" y="-321382"/>
            <a:ext cx="1146899" cy="1841500"/>
          </a:xfrm>
          <a:prstGeom prst="rect">
            <a:avLst/>
          </a:prstGeom>
        </p:spPr>
      </p:pic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C84FFDD-06D0-7BBC-9810-D81522706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81" y="311720"/>
            <a:ext cx="11727131" cy="343478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9" y="3997222"/>
            <a:ext cx="4912208" cy="250296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4001" y="3997222"/>
            <a:ext cx="6500812" cy="250296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584200" y="596349"/>
            <a:ext cx="11150599" cy="2921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5607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640" y="506896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4001" y="2273301"/>
            <a:ext cx="6500812" cy="323849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86E3D-7647-D344-A36F-A0D4112FED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548" y="506896"/>
            <a:ext cx="4956686" cy="59320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493765" y="796776"/>
            <a:ext cx="4474717" cy="5444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985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0450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0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2323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ll, indoor, person, cup&#10;&#10;Description automatically generated">
            <a:extLst>
              <a:ext uri="{FF2B5EF4-FFF2-40B4-BE49-F238E27FC236}">
                <a16:creationId xmlns:a16="http://schemas.microsoft.com/office/drawing/2014/main" id="{C4F29447-1671-215A-6B92-611D4565E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"/>
          <a:stretch/>
        </p:blipFill>
        <p:spPr>
          <a:xfrm>
            <a:off x="2812" y="-633898"/>
            <a:ext cx="12188661" cy="75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78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8CE660B-2055-D9E6-76C1-AE0D21C642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585788"/>
            <a:ext cx="833437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224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5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FFEB079-F271-7BB6-D31F-EFA791784D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108424E-48D8-5992-01AE-4B71D22C26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DA197E0-392B-DEFD-CE81-1051F09D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600200"/>
            <a:ext cx="91440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9989A8C-399D-C568-B1A8-5B6BD1BE9A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3602038"/>
            <a:ext cx="9123432" cy="202350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42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229F504-89DC-AED0-5ECC-74CFB266D3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2DFDEC0B-2B56-E7B8-D1E2-B4A8EE4AE0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6D9B7ED1-E40C-AED5-43AF-538ECB3D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4687956" cy="351845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88C44C4-8F10-D6DA-CA40-410DD5B73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1298" y="768349"/>
            <a:ext cx="6026151" cy="482738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21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ADD76B76-5DB5-D542-366E-64A256C1D9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D24C878-0307-8E5C-5776-3E12C75781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3548DDED-3774-5DF7-78A3-A1057A26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5CD0ADF-D596-D503-CE13-8A0C2F3B4B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1825624"/>
            <a:ext cx="10515599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231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77E6593F-AC48-F226-2719-BB18ED3952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11" name="Picture 10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F32720F-8B46-ACA2-CD4B-41E9DA380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F3593397-46CF-E93E-80DC-8F816CC2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2D5DEA38-076A-7F52-3ADD-918BCDD193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5624"/>
            <a:ext cx="5181600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it-IT"/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64AF8BDF-382B-D33E-AE7F-2122F25B165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3" y="1825623"/>
            <a:ext cx="5181600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096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19BE0572-ACAB-E229-9E07-26A0D32AC6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3" name="Picture 2" descr="A tree in a room&#10;&#10;Description automatically generated">
            <a:extLst>
              <a:ext uri="{FF2B5EF4-FFF2-40B4-BE49-F238E27FC236}">
                <a16:creationId xmlns:a16="http://schemas.microsoft.com/office/drawing/2014/main" id="{FA67FF7D-4DA3-4D73-23B3-01A9FA885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0BC1064-C557-BC45-6BF3-A416415E2E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A9D6B18-022C-6C9F-DE38-47130467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4687956" cy="472937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5D6B3-7322-D1B8-9E50-3CA9B8E13E98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9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1149ADE8-A05F-1942-654D-48FBFE118F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0CADEE4-00E5-9541-1B93-31CA9232B5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4859B53-4523-BF41-3297-068CF881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441174"/>
            <a:ext cx="4003745" cy="19114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FA66735-72B5-DA44-CB97-799F25919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6612" y="3687591"/>
            <a:ext cx="4003745" cy="2751310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222A2-B453-26B9-3A27-2313E4206F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980D38-EBFB-8CAC-7EB5-018922E0758F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28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0CADEE4-00E5-9541-1B93-31CA9232B5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4859B53-4523-BF41-3297-068CF881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09161"/>
            <a:ext cx="11336130" cy="96244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FA66735-72B5-DA44-CB97-799F25919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600373"/>
            <a:ext cx="5275852" cy="4945519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222A2-B453-26B9-3A27-2313E4206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603918"/>
            <a:ext cx="5664200" cy="4945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980D38-EBFB-8CAC-7EB5-018922E0758F}"/>
              </a:ext>
            </a:extLst>
          </p:cNvPr>
          <p:cNvSpPr/>
          <p:nvPr userDrawn="1"/>
        </p:nvSpPr>
        <p:spPr>
          <a:xfrm>
            <a:off x="6348963" y="1868557"/>
            <a:ext cx="5140671" cy="44409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72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84D8665-9C9F-6690-9DB4-8DD3C8A3E5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3" name="Picture 2" descr="A room with a large group of chairs and a large table&#10;&#10;Description automatically generated with medium confidence">
            <a:extLst>
              <a:ext uri="{FF2B5EF4-FFF2-40B4-BE49-F238E27FC236}">
                <a16:creationId xmlns:a16="http://schemas.microsoft.com/office/drawing/2014/main" id="{4ADBBF07-2247-8E3F-4A84-744915155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4410" y="482600"/>
            <a:ext cx="4315790" cy="5956301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0D55020-A232-07A9-545C-7FA06F7E2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10CEBD81-6C12-D792-117C-7BD2D522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6723616" cy="470396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E2994-A590-C8C0-B947-03D661C5D8B3}"/>
              </a:ext>
            </a:extLst>
          </p:cNvPr>
          <p:cNvSpPr/>
          <p:nvPr userDrawn="1"/>
        </p:nvSpPr>
        <p:spPr>
          <a:xfrm>
            <a:off x="7653130" y="665922"/>
            <a:ext cx="3896140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18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64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65" r:id="rId11"/>
    <p:sldLayoutId id="2147483666" r:id="rId12"/>
    <p:sldLayoutId id="2147483660" r:id="rId13"/>
    <p:sldLayoutId id="2147483662" r:id="rId14"/>
    <p:sldLayoutId id="2147483663" r:id="rId15"/>
    <p:sldLayoutId id="2147483664" r:id="rId16"/>
    <p:sldLayoutId id="2147483658" r:id="rId17"/>
    <p:sldLayoutId id="2147483659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reti-my.sharepoint.com/:f:/g/personal/riccardo_sterchele_reti_it/EmUU1gMvfmREgkQQPCObE7MB1uqWcxiLOwmgrjV7CSp7pw?e=szONnB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eti-my.sharepoint.com/:f:/g/personal/riccardo_sterchele_reti_it/EmUU1gMvfmREgkQQPCObE7MB1uqWcxiLOwmgrjV7CSp7pw?e=szONnB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reti-my.sharepoint.com/:f:/g/personal/riccardo_sterchele_reti_it/EmUU1gMvfmREgkQQPCObE7MB1uqWcxiLOwmgrjV7CSp7pw?e=szONnB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reti-my.sharepoint.com/:f:/g/personal/riccardo_sterchele_reti_it/EmUU1gMvfmREgkQQPCObE7MB1uqWcxiLOwmgrjV7CSp7pw?e=szONnB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ailwindcss.com/docs/installation/using-vite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23F8-6EBF-BE58-8CD5-5B9AF1B6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Corso React: Lezione 2</a:t>
            </a:r>
            <a:br>
              <a:rPr lang="it-IT" b="1"/>
            </a:br>
            <a:r>
              <a:rPr lang="it-IT" sz="2000"/>
              <a:t>a cura di: Riccardo Sterchele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688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36403-BC86-DBC5-2424-E9DB71FDB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FAA3-1B9F-D68E-06AF-EA33F4B3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5125"/>
            <a:ext cx="12192000" cy="1325563"/>
          </a:xfrm>
        </p:spPr>
        <p:txBody>
          <a:bodyPr/>
          <a:lstStyle/>
          <a:p>
            <a:pPr algn="ctr"/>
            <a:r>
              <a:rPr lang="it-IT" err="1"/>
              <a:t>Destructuring</a:t>
            </a:r>
            <a:endParaRPr 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5F0302-0BE7-15F7-5D26-60C5D38FC33B}"/>
              </a:ext>
            </a:extLst>
          </p:cNvPr>
          <p:cNvGrpSpPr/>
          <p:nvPr/>
        </p:nvGrpSpPr>
        <p:grpSpPr>
          <a:xfrm>
            <a:off x="1023767" y="2401356"/>
            <a:ext cx="4712193" cy="3619931"/>
            <a:chOff x="1151585" y="356097"/>
            <a:chExt cx="6106465" cy="494551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888BA9C-0BEB-80E3-5AF9-81C23D68427E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ctangle: Rounded Corners 35">
              <a:extLst>
                <a:ext uri="{FF2B5EF4-FFF2-40B4-BE49-F238E27FC236}">
                  <a16:creationId xmlns:a16="http://schemas.microsoft.com/office/drawing/2014/main" id="{794F5B8E-BAE8-FB5E-0C20-216431D3FB60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CC963E6-7749-5184-564B-CA892DC789CE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37">
              <a:extLst>
                <a:ext uri="{FF2B5EF4-FFF2-40B4-BE49-F238E27FC236}">
                  <a16:creationId xmlns:a16="http://schemas.microsoft.com/office/drawing/2014/main" id="{6A06CE74-4E71-2C72-B177-C12FE82E8010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810AB36-B3C1-C4F0-6EB1-4B182B3FDBB5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9385AF1-57E3-58B7-BC2C-B7D49AB3C2F3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71F810A-AA4A-759C-01B6-47814EAE6DC1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D0D41E3-1307-D28F-3FBC-EB69CE127854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8259014-E46D-AE86-5EFB-4C8CF3315A8C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0A521CD-CBB1-1F05-9249-9EBD8FAFD350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snippet.js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833278-099D-0671-F69F-549CB20CB108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34">
              <a:extLst>
                <a:ext uri="{FF2B5EF4-FFF2-40B4-BE49-F238E27FC236}">
                  <a16:creationId xmlns:a16="http://schemas.microsoft.com/office/drawing/2014/main" id="{908EFBF3-6040-4C75-9E19-23EF5837756B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1669565-6A2F-BC4D-E731-85A17BA01B97}"/>
                </a:ext>
              </a:extLst>
            </p:cNvPr>
            <p:cNvSpPr/>
            <p:nvPr/>
          </p:nvSpPr>
          <p:spPr>
            <a:xfrm>
              <a:off x="1200147" y="394610"/>
              <a:ext cx="6057902" cy="4907003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colori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"rosso"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verde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blu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primo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, </a:t>
              </a:r>
              <a:r>
                <a:rPr lang="en-US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terzo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colori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primo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 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"rosso"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terzo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 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"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blu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z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z dovrebbe prendere il terzo valore, ma    l'array ha solo due elementi! Quindi, usa il valore di default 100.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z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 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100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7BE163-03E3-268F-7C44-C87345A2C6F0}"/>
                </a:ext>
              </a:extLst>
            </p:cNvPr>
            <p:cNvSpPr/>
            <p:nvPr/>
          </p:nvSpPr>
          <p:spPr>
            <a:xfrm>
              <a:off x="1254590" y="967272"/>
              <a:ext cx="5966015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9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375FAD92-8DF7-623D-3D13-4D8A7FE2D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4" y="475762"/>
              <a:ext cx="399944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A24F24-E6A4-0609-C24A-D274B8324C02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5F921C1-34F4-C37F-477C-8813E78C0331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FB7795C-F131-D693-B6D4-FFDCB0545C1F}"/>
              </a:ext>
            </a:extLst>
          </p:cNvPr>
          <p:cNvGrpSpPr/>
          <p:nvPr/>
        </p:nvGrpSpPr>
        <p:grpSpPr>
          <a:xfrm>
            <a:off x="6717308" y="1279373"/>
            <a:ext cx="4369035" cy="4664222"/>
            <a:chOff x="1151585" y="356097"/>
            <a:chExt cx="6106465" cy="686295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0464290-EA4A-7268-2994-21F7494AF3E3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ctangle: Rounded Corners 35">
              <a:extLst>
                <a:ext uri="{FF2B5EF4-FFF2-40B4-BE49-F238E27FC236}">
                  <a16:creationId xmlns:a16="http://schemas.microsoft.com/office/drawing/2014/main" id="{93EC9F28-6E88-77FE-4930-26CB1F526119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119A814-8F33-A7A6-CA32-FF36668E2667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ctangle: Rounded Corners 37">
              <a:extLst>
                <a:ext uri="{FF2B5EF4-FFF2-40B4-BE49-F238E27FC236}">
                  <a16:creationId xmlns:a16="http://schemas.microsoft.com/office/drawing/2014/main" id="{F9D7B03A-4FE8-01C6-3898-EB8105137A7C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9ECEBE7-437C-E157-34DE-8E9B9D5760E9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306536D-5177-B346-D913-3CECDF1A3F17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6B88E8-AE05-6E8F-F046-614D9A38CA72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7D239BD-7802-8386-B4CE-B61E6A1B467C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B022DA-E3AE-B17D-94B8-CB5F81E74E9A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807E343-1740-B774-96BA-73D05F79F7B4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snippet.js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9ED95A-8949-61DD-631B-C28521A6DF05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4">
              <a:extLst>
                <a:ext uri="{FF2B5EF4-FFF2-40B4-BE49-F238E27FC236}">
                  <a16:creationId xmlns:a16="http://schemas.microsoft.com/office/drawing/2014/main" id="{7D6DAA60-BDB6-4797-2C26-A3C363A3709A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28DE917-2A5C-5C03-E3F5-FA2B39B6CFE2}"/>
                </a:ext>
              </a:extLst>
            </p:cNvPr>
            <p:cNvSpPr/>
            <p:nvPr/>
          </p:nvSpPr>
          <p:spPr>
            <a:xfrm>
              <a:off x="1200147" y="394608"/>
              <a:ext cx="6057902" cy="6824441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persona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nome: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"Mario"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eta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città: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"Roma"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it-IT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eta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 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persona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 </a:t>
              </a:r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"Mario"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eta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  </a:t>
              </a:r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30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//Funzioni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saluta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città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}) {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`Ciao 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${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da 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${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città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saluta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persona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 </a:t>
              </a:r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"Ciao Mario da Roma"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5BE4C24-2535-6617-A2B0-C4251004333D}"/>
                </a:ext>
              </a:extLst>
            </p:cNvPr>
            <p:cNvSpPr/>
            <p:nvPr/>
          </p:nvSpPr>
          <p:spPr>
            <a:xfrm>
              <a:off x="1254590" y="967272"/>
              <a:ext cx="5966015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F6617FA4-4C97-C796-6CC3-F41DC2DC7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4" y="475762"/>
              <a:ext cx="399944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C25E59-308B-DBAC-3077-8E154F351ACA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195F0CC-3E81-0CD9-7B22-411FDC1A81B1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D60F6-90EC-0A5C-900A-0401C442EB36}"/>
              </a:ext>
            </a:extLst>
          </p:cNvPr>
          <p:cNvSpPr txBox="1"/>
          <p:nvPr/>
        </p:nvSpPr>
        <p:spPr>
          <a:xfrm>
            <a:off x="1112630" y="1605352"/>
            <a:ext cx="4176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Permette di estrarre proprietà di un oggetto in variabili separate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9F2251-8968-C52D-C972-C573674ECF73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4566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0CCB8-F91A-F8CA-C4DF-F7A508E5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40C5841-B408-9DEF-11D3-6DBB035F5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79" y="3032956"/>
            <a:ext cx="3099041" cy="268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D8D4981-067E-E301-B7B2-686D1F0B920B}"/>
              </a:ext>
            </a:extLst>
          </p:cNvPr>
          <p:cNvSpPr txBox="1">
            <a:spLocks/>
          </p:cNvSpPr>
          <p:nvPr/>
        </p:nvSpPr>
        <p:spPr>
          <a:xfrm>
            <a:off x="1523999" y="1137494"/>
            <a:ext cx="91440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it-IT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53939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D7A7-DF8B-ECDB-A0E7-C5C3EF52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React </a:t>
            </a:r>
            <a:r>
              <a:rPr lang="it-IT" err="1"/>
              <a:t>Fragment</a:t>
            </a:r>
            <a:r>
              <a:rPr lang="it-IT"/>
              <a:t> – Evitare i </a:t>
            </a:r>
            <a:r>
              <a:rPr lang="it-IT" err="1"/>
              <a:t>Div</a:t>
            </a:r>
            <a:r>
              <a:rPr lang="it-IT"/>
              <a:t> Inutili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4991A-D532-CCF9-5215-67CD21856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284" y="3104964"/>
            <a:ext cx="9123432" cy="2023509"/>
          </a:xfrm>
        </p:spPr>
        <p:txBody>
          <a:bodyPr/>
          <a:lstStyle/>
          <a:p>
            <a:pPr marL="0" indent="0" algn="ctr">
              <a:buNone/>
            </a:pPr>
            <a:r>
              <a:rPr lang="it-IT">
                <a:solidFill>
                  <a:schemeClr val="bg2">
                    <a:lumMod val="10000"/>
                  </a:schemeClr>
                </a:solidFill>
              </a:rPr>
              <a:t>Ogni componente deve restituire un singolo elemento padre</a:t>
            </a:r>
          </a:p>
          <a:p>
            <a:pPr marL="0" indent="0" algn="ctr">
              <a:buNone/>
            </a:pPr>
            <a:endParaRPr lang="it-IT">
              <a:solidFill>
                <a:schemeClr val="bg2">
                  <a:lumMod val="10000"/>
                </a:schemeClr>
              </a:solidFill>
            </a:endParaRPr>
          </a:p>
          <a:p>
            <a:pPr marL="0" indent="0" algn="ctr">
              <a:buNone/>
            </a:pPr>
            <a:r>
              <a:rPr lang="it-IT">
                <a:solidFill>
                  <a:schemeClr val="bg2">
                    <a:lumMod val="10000"/>
                  </a:schemeClr>
                </a:solidFill>
              </a:rPr>
              <a:t>I </a:t>
            </a:r>
            <a:r>
              <a:rPr lang="it-IT" err="1">
                <a:solidFill>
                  <a:schemeClr val="bg2">
                    <a:lumMod val="10000"/>
                  </a:schemeClr>
                </a:solidFill>
              </a:rPr>
              <a:t>Fragment</a:t>
            </a:r>
            <a:r>
              <a:rPr lang="it-IT">
                <a:solidFill>
                  <a:schemeClr val="bg2">
                    <a:lumMod val="10000"/>
                  </a:schemeClr>
                </a:solidFill>
              </a:rPr>
              <a:t> permettono di raggruppare più elementi JSX senza aggiungere nodi extra nel DOM. Evitano </a:t>
            </a:r>
            <a:r>
              <a:rPr lang="it-IT" sz="24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it-IT">
                <a:solidFill>
                  <a:schemeClr val="bg2">
                    <a:lumMod val="10000"/>
                  </a:schemeClr>
                </a:solidFill>
              </a:rPr>
              <a:t> superflui, rendendo il codice più pulito e performante.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4B88E-C3F3-C99B-D63E-7FA130C93FF8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87162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EC33-6F38-C4CD-8F5F-99FAC9AC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Sintassi dei </a:t>
            </a:r>
            <a:r>
              <a:rPr lang="it-IT" b="1" err="1"/>
              <a:t>Fragment</a:t>
            </a:r>
            <a:endParaRPr lang="it-IT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7AA83D-B7DC-7739-0A6D-C7F4E5E0DFC0}"/>
              </a:ext>
            </a:extLst>
          </p:cNvPr>
          <p:cNvGrpSpPr/>
          <p:nvPr/>
        </p:nvGrpSpPr>
        <p:grpSpPr>
          <a:xfrm>
            <a:off x="1063184" y="1584381"/>
            <a:ext cx="4731630" cy="4491127"/>
            <a:chOff x="1151585" y="356097"/>
            <a:chExt cx="6106465" cy="6101853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A17C51B-B43C-EB92-891A-715D0B367938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ctangle: Rounded Corners 35">
              <a:extLst>
                <a:ext uri="{FF2B5EF4-FFF2-40B4-BE49-F238E27FC236}">
                  <a16:creationId xmlns:a16="http://schemas.microsoft.com/office/drawing/2014/main" id="{27F526EC-C997-F1B6-673E-99B4305485F0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EC8F7AA-4B52-22BD-F813-4D929987613A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Rectangle: Rounded Corners 37">
              <a:extLst>
                <a:ext uri="{FF2B5EF4-FFF2-40B4-BE49-F238E27FC236}">
                  <a16:creationId xmlns:a16="http://schemas.microsoft.com/office/drawing/2014/main" id="{B67C5A01-B11A-228E-44B5-DB1D0A9AC26F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5ECCFD4-C15E-C3DF-674E-7538B46712CF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E71070C-34FC-3808-1FAF-74B4718E1FD0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9E93555-DAA5-5772-98CC-2FB15FE280DF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3770B59-5587-2688-ABEA-D32774FD80B4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BCF08F3-956B-908C-D66D-518CA00744C7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82DBA64-F01F-1503-F99C-70B6CBCE6E39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A20FA13-203F-9304-CE62-D8FB62FC9D0D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: Rounded Corners 34">
              <a:extLst>
                <a:ext uri="{FF2B5EF4-FFF2-40B4-BE49-F238E27FC236}">
                  <a16:creationId xmlns:a16="http://schemas.microsoft.com/office/drawing/2014/main" id="{779FEDDF-693D-6980-7967-E25988FF4CFC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528BE64-CA14-ADD1-D5C1-F4C113593F2C}"/>
                </a:ext>
              </a:extLst>
            </p:cNvPr>
            <p:cNvSpPr/>
            <p:nvPr/>
          </p:nvSpPr>
          <p:spPr>
            <a:xfrm>
              <a:off x="1200150" y="400050"/>
              <a:ext cx="6057900" cy="6057900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MyFirstFragment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React.Fragment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Titolo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Paragrafo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React.Fragment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algn="ctr"/>
              <a:endParaRPr lang="it-IT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328DD0-7C64-9FB5-1115-42253865A0B0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5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47C512D4-7A7E-FBFF-F690-7AA9F759C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4E82BFB-A0D6-C199-BAC1-E627E11E18E3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0B2C102D-1A6A-5C4E-0A68-E08091525EBF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163" name="Group 4162">
            <a:extLst>
              <a:ext uri="{FF2B5EF4-FFF2-40B4-BE49-F238E27FC236}">
                <a16:creationId xmlns:a16="http://schemas.microsoft.com/office/drawing/2014/main" id="{B224AE1E-829D-013C-033E-A37954918F07}"/>
              </a:ext>
            </a:extLst>
          </p:cNvPr>
          <p:cNvGrpSpPr/>
          <p:nvPr/>
        </p:nvGrpSpPr>
        <p:grpSpPr>
          <a:xfrm>
            <a:off x="6397186" y="1571287"/>
            <a:ext cx="4731630" cy="4491127"/>
            <a:chOff x="1151585" y="356097"/>
            <a:chExt cx="6106465" cy="6101853"/>
          </a:xfrm>
        </p:grpSpPr>
        <p:sp>
          <p:nvSpPr>
            <p:cNvPr id="4164" name="Rectangle: Rounded Corners 4163">
              <a:extLst>
                <a:ext uri="{FF2B5EF4-FFF2-40B4-BE49-F238E27FC236}">
                  <a16:creationId xmlns:a16="http://schemas.microsoft.com/office/drawing/2014/main" id="{49BB656F-BC4D-B305-EA2C-BBAC6C3442CC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65" name="Rectangle: Rounded Corners 35">
              <a:extLst>
                <a:ext uri="{FF2B5EF4-FFF2-40B4-BE49-F238E27FC236}">
                  <a16:creationId xmlns:a16="http://schemas.microsoft.com/office/drawing/2014/main" id="{96C62B26-9534-68B3-8689-6A1E906112EC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66" name="Rectangle: Rounded Corners 4165">
              <a:extLst>
                <a:ext uri="{FF2B5EF4-FFF2-40B4-BE49-F238E27FC236}">
                  <a16:creationId xmlns:a16="http://schemas.microsoft.com/office/drawing/2014/main" id="{E21C1056-FF2C-3E82-6777-FAB673D520EE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67" name="Rectangle: Rounded Corners 37">
              <a:extLst>
                <a:ext uri="{FF2B5EF4-FFF2-40B4-BE49-F238E27FC236}">
                  <a16:creationId xmlns:a16="http://schemas.microsoft.com/office/drawing/2014/main" id="{8BB8B91B-86E1-5934-4D81-7BD0AD4D4A0F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68" name="Rectangle: Rounded Corners 4167">
              <a:extLst>
                <a:ext uri="{FF2B5EF4-FFF2-40B4-BE49-F238E27FC236}">
                  <a16:creationId xmlns:a16="http://schemas.microsoft.com/office/drawing/2014/main" id="{71D73422-A6ED-C398-57C4-9B4CE2A84BB1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69" name="Rectangle: Rounded Corners 4168">
              <a:extLst>
                <a:ext uri="{FF2B5EF4-FFF2-40B4-BE49-F238E27FC236}">
                  <a16:creationId xmlns:a16="http://schemas.microsoft.com/office/drawing/2014/main" id="{33BC4254-E43D-9A5A-FEC0-9C8A740C91BD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70" name="Rectangle: Rounded Corners 4169">
              <a:extLst>
                <a:ext uri="{FF2B5EF4-FFF2-40B4-BE49-F238E27FC236}">
                  <a16:creationId xmlns:a16="http://schemas.microsoft.com/office/drawing/2014/main" id="{84989295-B679-0D23-F88E-2434C716889D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71" name="Rectangle: Rounded Corners 4170">
              <a:extLst>
                <a:ext uri="{FF2B5EF4-FFF2-40B4-BE49-F238E27FC236}">
                  <a16:creationId xmlns:a16="http://schemas.microsoft.com/office/drawing/2014/main" id="{02BFF9B5-7E8D-7394-9CEE-98B1B8429234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72" name="Rectangle: Rounded Corners 4171">
              <a:extLst>
                <a:ext uri="{FF2B5EF4-FFF2-40B4-BE49-F238E27FC236}">
                  <a16:creationId xmlns:a16="http://schemas.microsoft.com/office/drawing/2014/main" id="{BD259C05-1CC7-7E66-E689-58927DFCA688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173" name="Rectangle: Rounded Corners 4172">
              <a:extLst>
                <a:ext uri="{FF2B5EF4-FFF2-40B4-BE49-F238E27FC236}">
                  <a16:creationId xmlns:a16="http://schemas.microsoft.com/office/drawing/2014/main" id="{EDA02E0A-AB73-D166-E1B6-2EFD057E171A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4174" name="Straight Connector 4173">
              <a:extLst>
                <a:ext uri="{FF2B5EF4-FFF2-40B4-BE49-F238E27FC236}">
                  <a16:creationId xmlns:a16="http://schemas.microsoft.com/office/drawing/2014/main" id="{4F287C13-6C99-E6C5-DFFB-CA8F2D159C6E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75" name="Rectangle: Rounded Corners 34">
              <a:extLst>
                <a:ext uri="{FF2B5EF4-FFF2-40B4-BE49-F238E27FC236}">
                  <a16:creationId xmlns:a16="http://schemas.microsoft.com/office/drawing/2014/main" id="{81466875-4E8F-561A-9D5F-87FC67CC45DC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76" name="Rectangle: Rounded Corners 4175">
              <a:extLst>
                <a:ext uri="{FF2B5EF4-FFF2-40B4-BE49-F238E27FC236}">
                  <a16:creationId xmlns:a16="http://schemas.microsoft.com/office/drawing/2014/main" id="{0143F18A-6B71-A6DB-C349-14010B7841C8}"/>
                </a:ext>
              </a:extLst>
            </p:cNvPr>
            <p:cNvSpPr/>
            <p:nvPr/>
          </p:nvSpPr>
          <p:spPr>
            <a:xfrm>
              <a:off x="1200150" y="400050"/>
              <a:ext cx="6057900" cy="6057900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MyFirstFragment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&lt;&gt;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Titolo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Paragrafo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&lt;&gt;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algn="ctr"/>
              <a:endParaRPr lang="it-IT"/>
            </a:p>
          </p:txBody>
        </p:sp>
        <p:sp>
          <p:nvSpPr>
            <p:cNvPr id="4177" name="Rectangle 4176">
              <a:extLst>
                <a:ext uri="{FF2B5EF4-FFF2-40B4-BE49-F238E27FC236}">
                  <a16:creationId xmlns:a16="http://schemas.microsoft.com/office/drawing/2014/main" id="{92D0F032-7453-9747-299D-94596C6CCEDF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78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C4BF2236-0076-0118-2704-E0E65726B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79" name="Freeform: Shape 4178">
              <a:extLst>
                <a:ext uri="{FF2B5EF4-FFF2-40B4-BE49-F238E27FC236}">
                  <a16:creationId xmlns:a16="http://schemas.microsoft.com/office/drawing/2014/main" id="{6BD5D07A-9089-21AB-9F5E-ACAC6734131F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80" name="Rectangle: Rounded Corners 4179">
              <a:extLst>
                <a:ext uri="{FF2B5EF4-FFF2-40B4-BE49-F238E27FC236}">
                  <a16:creationId xmlns:a16="http://schemas.microsoft.com/office/drawing/2014/main" id="{FEEA700A-0BB5-06E1-AF76-E09F373AAF2C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930413-6A2F-F1A5-9830-9524145ECDC5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710467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A5C9A-95EE-1CA9-138B-4AA81485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216C-F055-2AF1-2E29-70AB9FBD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Come dichiarare un componente?</a:t>
            </a:r>
            <a:br>
              <a:rPr lang="it-IT"/>
            </a:br>
            <a:r>
              <a:rPr lang="en-US" i="1"/>
              <a:t>Named Export</a:t>
            </a:r>
            <a:b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1CDA-0A96-3F6F-513F-A29CD0A460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it-IT" sz="2800"/>
              <a:t>✅ Più leggibile e familiare per chi proviene da JavaScript.</a:t>
            </a:r>
          </a:p>
          <a:p>
            <a:pPr marL="0" indent="0" algn="l">
              <a:buNone/>
            </a:pPr>
            <a:r>
              <a:rPr lang="it-IT" sz="2800"/>
              <a:t>✅ Migliore debug: il nome della funzione appare nei </a:t>
            </a:r>
            <a:r>
              <a:rPr lang="it-IT" sz="2800" err="1"/>
              <a:t>DevTools</a:t>
            </a:r>
            <a:r>
              <a:rPr lang="it-IT" sz="2800"/>
              <a:t> di React.</a:t>
            </a:r>
          </a:p>
          <a:p>
            <a:pPr marL="0" indent="0" algn="l">
              <a:buNone/>
            </a:pPr>
            <a:r>
              <a:rPr lang="it-IT" sz="2800"/>
              <a:t>❌ Non permette di tipizzare il componente direttamente (anche se si può fare con </a:t>
            </a:r>
            <a:r>
              <a:rPr lang="it-IT" sz="2800" err="1"/>
              <a:t>React.FC</a:t>
            </a:r>
            <a:r>
              <a:rPr lang="it-IT" sz="2800"/>
              <a:t> su </a:t>
            </a:r>
            <a:r>
              <a:rPr lang="it-IT" sz="2800" err="1"/>
              <a:t>Props</a:t>
            </a:r>
            <a:r>
              <a:rPr lang="it-IT" sz="2800"/>
              <a:t>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B48F7E-0C72-EA84-4FD9-8DE91951DE7E}"/>
              </a:ext>
            </a:extLst>
          </p:cNvPr>
          <p:cNvGrpSpPr/>
          <p:nvPr/>
        </p:nvGrpSpPr>
        <p:grpSpPr>
          <a:xfrm>
            <a:off x="6492044" y="2528900"/>
            <a:ext cx="4731630" cy="2055861"/>
            <a:chOff x="1151585" y="356097"/>
            <a:chExt cx="6106465" cy="279318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0883F6-74C5-0159-5A8B-F20E6FA98F34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ctangle: Rounded Corners 35">
              <a:extLst>
                <a:ext uri="{FF2B5EF4-FFF2-40B4-BE49-F238E27FC236}">
                  <a16:creationId xmlns:a16="http://schemas.microsoft.com/office/drawing/2014/main" id="{022FFA28-6001-839E-3AD6-05BD016F64AA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20E5558-1114-A8A5-C086-2BB480B9DE68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37">
              <a:extLst>
                <a:ext uri="{FF2B5EF4-FFF2-40B4-BE49-F238E27FC236}">
                  <a16:creationId xmlns:a16="http://schemas.microsoft.com/office/drawing/2014/main" id="{9E20293A-BE87-15DA-2DC2-86F253C513F3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11AA633-ECA3-3B64-8300-E7A1EA9AB443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0FBFBF5-DAF0-CBDB-E82C-1812E391E203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7146DE3-4D1C-0E4F-77AB-5981F5A6A869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9DE4503-12F1-AD94-BAF8-10669DCB2417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B2F2A88-345F-B4C6-2B6C-14D7C94DCAB0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10C7F83-8247-B093-06ED-FBBD5188B4F9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F2982-3F2E-19A0-8602-02F939076936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4">
              <a:extLst>
                <a:ext uri="{FF2B5EF4-FFF2-40B4-BE49-F238E27FC236}">
                  <a16:creationId xmlns:a16="http://schemas.microsoft.com/office/drawing/2014/main" id="{85099B37-FEF4-D611-8B2B-C6DE957B4059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E7624F2-D959-BEB7-48C9-7495912BF5EF}"/>
                </a:ext>
              </a:extLst>
            </p:cNvPr>
            <p:cNvSpPr/>
            <p:nvPr/>
          </p:nvSpPr>
          <p:spPr>
            <a:xfrm>
              <a:off x="1200150" y="400052"/>
              <a:ext cx="6057899" cy="2749232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endParaRPr lang="en-US" sz="16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6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pPr>
                <a:lnSpc>
                  <a:spcPts val="1425"/>
                </a:lnSpc>
              </a:pP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Ciao!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63B9588-9123-1722-A869-01E0D8F3A983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1B25E553-0EA3-3F6F-08CC-5D24D6DCB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1608BA2-14D1-30EE-D1FF-2DB67D056255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8C56D05-7506-2376-4191-2E4A2289217A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D19860-35BE-77C4-DE31-84F8CA19BB8B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4701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73F8-A994-06B6-FF5B-117B18B68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95F5-97DD-E5DF-F073-D2C63E8E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Come dichiarare un componente?</a:t>
            </a:r>
            <a:br>
              <a:rPr lang="it-IT"/>
            </a:br>
            <a:r>
              <a:rPr lang="en-US" i="1"/>
              <a:t>Functional Component</a:t>
            </a:r>
            <a:b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EDCC3-9BC6-663A-60D6-F070BF887F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it-IT"/>
              <a:t>✅ Più coerente con l'uso moderno delle </a:t>
            </a:r>
            <a:r>
              <a:rPr lang="it-IT" err="1"/>
              <a:t>arrow</a:t>
            </a:r>
            <a:r>
              <a:rPr lang="it-IT"/>
              <a:t> </a:t>
            </a:r>
            <a:r>
              <a:rPr lang="it-IT" err="1"/>
              <a:t>functions</a:t>
            </a:r>
            <a:r>
              <a:rPr lang="it-IT"/>
              <a:t>.</a:t>
            </a:r>
          </a:p>
          <a:p>
            <a:pPr marL="0" indent="0" algn="l">
              <a:buNone/>
            </a:pPr>
            <a:r>
              <a:rPr lang="it-IT"/>
              <a:t>✅ Supporta direttamente i </a:t>
            </a:r>
            <a:r>
              <a:rPr lang="it-IT" err="1"/>
              <a:t>generics</a:t>
            </a:r>
            <a:r>
              <a:rPr lang="it-IT"/>
              <a:t> (</a:t>
            </a:r>
            <a:r>
              <a:rPr lang="it-IT" err="1"/>
              <a:t>React.FC</a:t>
            </a:r>
            <a:r>
              <a:rPr lang="it-IT"/>
              <a:t>&lt;</a:t>
            </a:r>
            <a:r>
              <a:rPr lang="it-IT" err="1"/>
              <a:t>Props</a:t>
            </a:r>
            <a:r>
              <a:rPr lang="it-IT"/>
              <a:t>&gt; per tipizzare le </a:t>
            </a:r>
            <a:r>
              <a:rPr lang="it-IT" err="1"/>
              <a:t>props</a:t>
            </a:r>
            <a:r>
              <a:rPr lang="it-IT"/>
              <a:t>).</a:t>
            </a:r>
          </a:p>
          <a:p>
            <a:pPr marL="0" indent="0" algn="l">
              <a:buNone/>
            </a:pPr>
            <a:r>
              <a:rPr lang="it-IT"/>
              <a:t>❌ Potrebbe essere meno leggibile per chi è abituato alle funzioni dichiarate.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DA1180-31D2-0FC1-9364-05830BA9E4F7}"/>
              </a:ext>
            </a:extLst>
          </p:cNvPr>
          <p:cNvGrpSpPr/>
          <p:nvPr/>
        </p:nvGrpSpPr>
        <p:grpSpPr>
          <a:xfrm>
            <a:off x="6492044" y="2528900"/>
            <a:ext cx="4731630" cy="2055861"/>
            <a:chOff x="1151585" y="356097"/>
            <a:chExt cx="6106465" cy="279318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C29CACF-6B5A-E445-5B65-DB6086B540C3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ctangle: Rounded Corners 35">
              <a:extLst>
                <a:ext uri="{FF2B5EF4-FFF2-40B4-BE49-F238E27FC236}">
                  <a16:creationId xmlns:a16="http://schemas.microsoft.com/office/drawing/2014/main" id="{137166A0-4ED5-2D09-180B-06DFF1B79722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041C8B2-E950-05E7-AEB3-82FDF8807699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37">
              <a:extLst>
                <a:ext uri="{FF2B5EF4-FFF2-40B4-BE49-F238E27FC236}">
                  <a16:creationId xmlns:a16="http://schemas.microsoft.com/office/drawing/2014/main" id="{6D1FFB4E-31A1-DBCD-8E30-B95A918C45C7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E059D88-6597-A23F-C17D-BF5BE5FA7A51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771D182-692B-51A6-BDE6-1586641BB243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20C787F-6D23-9EFD-1636-86283E925922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1F61C55-0002-80DF-DB50-9DD165C8410B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77D1533-39C7-07C0-C2EE-EDFDD15E802E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9871369-FA31-4C75-84BB-E3CDB7CAC103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3C536E-43DF-A2E8-D36C-0922954BECE0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4">
              <a:extLst>
                <a:ext uri="{FF2B5EF4-FFF2-40B4-BE49-F238E27FC236}">
                  <a16:creationId xmlns:a16="http://schemas.microsoft.com/office/drawing/2014/main" id="{C9722159-66CE-0B2D-6B22-E4C918A0F992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D18630A-2C86-0712-2C05-B4E0FB0916BF}"/>
                </a:ext>
              </a:extLst>
            </p:cNvPr>
            <p:cNvSpPr/>
            <p:nvPr/>
          </p:nvSpPr>
          <p:spPr>
            <a:xfrm>
              <a:off x="1200150" y="400052"/>
              <a:ext cx="6057899" cy="2749232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sz="16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6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6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FC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() 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Ciao!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  <a:b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D27B89-380D-CA4F-43B4-F6F0664AD3BA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3D888083-7349-6ABB-77D0-39FB70E8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94592D5-7D22-502C-45C2-87FE0C205D78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4BD3055-D7F2-1579-D898-229FDDDACB22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C0C8AE-8FFC-03B7-ED15-A9C157B829F1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3298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C0C5-7F21-A040-B743-B0D93AC2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72716"/>
            <a:ext cx="9144000" cy="1325563"/>
          </a:xfrm>
        </p:spPr>
        <p:txBody>
          <a:bodyPr/>
          <a:lstStyle/>
          <a:p>
            <a:pPr algn="ctr"/>
            <a:r>
              <a:rPr lang="it-IT" err="1"/>
              <a:t>StrictMode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777E3-1602-0728-7DC1-AD46DFC61C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2417245"/>
            <a:ext cx="9123432" cy="2023509"/>
          </a:xfrm>
        </p:spPr>
        <p:txBody>
          <a:bodyPr/>
          <a:lstStyle/>
          <a:p>
            <a:r>
              <a:rPr lang="it-IT"/>
              <a:t>è uno strumento per evidenziare potenziali problemi nelle applicazioni React.</a:t>
            </a:r>
          </a:p>
          <a:p>
            <a:endParaRPr lang="it-IT"/>
          </a:p>
          <a:p>
            <a:r>
              <a:rPr lang="it-IT"/>
              <a:t>Non influisce sul comportamento dell’app in produzione, ma aiuta durante lo sviluppo.</a:t>
            </a:r>
          </a:p>
          <a:p>
            <a:endParaRPr lang="it-IT"/>
          </a:p>
          <a:p>
            <a:r>
              <a:rPr lang="it-IT"/>
              <a:t>Attiva controlli aggiuntivi e avvisi per migliorare la qualità del codice.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421F3-5AEC-5C0F-22C8-07840C714218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8394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63369-C502-B1A9-8467-D4199B6AD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B6C4-B8A2-1D1C-4128-16FEF5C3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Come </a:t>
            </a:r>
            <a:r>
              <a:rPr lang="en-US" err="1"/>
              <a:t>usare</a:t>
            </a:r>
            <a:r>
              <a:rPr lang="en-US"/>
              <a:t> </a:t>
            </a:r>
            <a:r>
              <a:rPr lang="en-US" err="1"/>
              <a:t>StrictMode</a:t>
            </a:r>
            <a:r>
              <a:rPr lang="en-US"/>
              <a:t>?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67C3A-AB46-D78E-DFE9-799D586D7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it-IT"/>
              <a:t>Si applica semplicemente avvolgendo l’app (o una parte di essa) nel componente </a:t>
            </a:r>
            <a:r>
              <a:rPr lang="it-IT" sz="2400">
                <a:latin typeface="Consolas" panose="020B0609020204030204" pitchFamily="49" charset="0"/>
              </a:rPr>
              <a:t>&lt;</a:t>
            </a:r>
            <a:r>
              <a:rPr lang="it-IT" sz="2400" err="1">
                <a:latin typeface="Consolas" panose="020B0609020204030204" pitchFamily="49" charset="0"/>
              </a:rPr>
              <a:t>React.StrictMode</a:t>
            </a:r>
            <a:r>
              <a:rPr lang="it-IT" sz="2400"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F98A8B-1B57-469B-B79C-890D03230640}"/>
              </a:ext>
            </a:extLst>
          </p:cNvPr>
          <p:cNvGrpSpPr/>
          <p:nvPr/>
        </p:nvGrpSpPr>
        <p:grpSpPr>
          <a:xfrm>
            <a:off x="6384032" y="1823939"/>
            <a:ext cx="4731630" cy="3960438"/>
            <a:chOff x="1151585" y="356097"/>
            <a:chExt cx="6106465" cy="538083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531A262-EED6-0B96-1291-E9F5AB789AFE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35">
              <a:extLst>
                <a:ext uri="{FF2B5EF4-FFF2-40B4-BE49-F238E27FC236}">
                  <a16:creationId xmlns:a16="http://schemas.microsoft.com/office/drawing/2014/main" id="{78624CB5-68C0-1B7B-BA64-476EC103C2C6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9EDE4F6-8A79-73C1-36B1-A387955BCD0F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37">
              <a:extLst>
                <a:ext uri="{FF2B5EF4-FFF2-40B4-BE49-F238E27FC236}">
                  <a16:creationId xmlns:a16="http://schemas.microsoft.com/office/drawing/2014/main" id="{D35E5370-0A6B-49E7-0B36-E1D7AE9F2148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554A2DD-1106-0EF7-BFDB-CA8D9939310F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065ACAA-B759-B94F-F621-EEED853D9B8F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4570BA4-CA78-D746-C8DF-D956D5883842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9DCBAA-7694-6BFF-6696-9E781A033559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35B45AF-FFFE-84FA-C90A-C366366D450D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0FE3FC4-EF2D-01E4-A140-10B788F6203C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0AA469-CDA0-192B-7713-B2AC1B594148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34">
              <a:extLst>
                <a:ext uri="{FF2B5EF4-FFF2-40B4-BE49-F238E27FC236}">
                  <a16:creationId xmlns:a16="http://schemas.microsoft.com/office/drawing/2014/main" id="{341246FC-B4F2-2BF4-3C71-E440715182A6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E0AEF68-083D-29A6-4CA1-BC34D11E3DA6}"/>
                </a:ext>
              </a:extLst>
            </p:cNvPr>
            <p:cNvSpPr/>
            <p:nvPr/>
          </p:nvSpPr>
          <p:spPr>
            <a:xfrm>
              <a:off x="1200150" y="400051"/>
              <a:ext cx="6057899" cy="5336879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"react"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ReactDOM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"react-</a:t>
              </a:r>
              <a:r>
                <a:rPr lang="en-US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dom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"./App"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ReactDOM</a:t>
              </a:r>
              <a:r>
                <a:rPr lang="en-US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createRoot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document</a:t>
              </a:r>
              <a:r>
                <a:rPr lang="en-US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getElementById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"root"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)).</a:t>
              </a:r>
              <a:r>
                <a:rPr lang="en-US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render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React.StrictMode</a:t>
              </a:r>
              <a:r>
                <a:rPr lang="en-US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/&gt;</a:t>
              </a:r>
              <a:endPara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React.StrictMode</a:t>
              </a:r>
              <a:r>
                <a:rPr lang="en-US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B2E975-FA46-302D-0DAB-CE3BE83B5BBB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9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10A3A438-0E1D-6683-363E-54B411BBD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7E5531-3557-316A-1DE3-14ED8F66BDB5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941D48E-E1F2-3C4C-5FB3-C41B88C640B3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07023AE-146E-3154-0CD6-129B767322DC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355217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77693-CBE0-5EC5-3803-1398E2E67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6DE5-C4FE-AF4A-098D-1A0F22CB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72716"/>
            <a:ext cx="9144000" cy="1325563"/>
          </a:xfrm>
        </p:spPr>
        <p:txBody>
          <a:bodyPr/>
          <a:lstStyle/>
          <a:p>
            <a:pPr algn="ctr"/>
            <a:r>
              <a:rPr lang="it-IT"/>
              <a:t>Effetto del doppio rendering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BFF8B-9566-FC7B-91D2-1FC2C097D6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2417245"/>
            <a:ext cx="9123432" cy="2023509"/>
          </a:xfrm>
        </p:spPr>
        <p:txBody>
          <a:bodyPr/>
          <a:lstStyle/>
          <a:p>
            <a:r>
              <a:rPr lang="it-IT" b="1"/>
              <a:t>In fase di sviluppo</a:t>
            </a:r>
            <a:r>
              <a:rPr lang="it-IT"/>
              <a:t>, React </a:t>
            </a:r>
            <a:r>
              <a:rPr lang="it-IT" err="1"/>
              <a:t>renderizza</a:t>
            </a:r>
            <a:r>
              <a:rPr lang="it-IT"/>
              <a:t> due volte i componenti per rilevare side </a:t>
            </a:r>
            <a:r>
              <a:rPr lang="it-IT" err="1"/>
              <a:t>effects</a:t>
            </a:r>
            <a:r>
              <a:rPr lang="it-IT"/>
              <a:t> indesiderati:</a:t>
            </a:r>
          </a:p>
          <a:p>
            <a:pPr lvl="1"/>
            <a:r>
              <a:rPr lang="it-IT"/>
              <a:t>Monta il componente</a:t>
            </a:r>
          </a:p>
          <a:p>
            <a:pPr lvl="1"/>
            <a:r>
              <a:rPr lang="it-IT"/>
              <a:t>Smonta e rimonta il componente per verificare la gestione dello stato</a:t>
            </a:r>
          </a:p>
          <a:p>
            <a:r>
              <a:rPr lang="it-IT"/>
              <a:t>Questo aiuta a identificare errori come richieste di rete duplicate o effetti collaterali fuori controllo.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A8464-4678-8065-A44B-8A61F176D168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067125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7F4E2-C20A-524C-5776-B9AAF2E76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396E-10D9-D879-43CA-07DF755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432" y="980728"/>
            <a:ext cx="9144000" cy="1325563"/>
          </a:xfrm>
        </p:spPr>
        <p:txBody>
          <a:bodyPr/>
          <a:lstStyle/>
          <a:p>
            <a:pPr algn="ctr"/>
            <a:r>
              <a:rPr lang="en-US"/>
              <a:t>Reacting to Event – </a:t>
            </a:r>
            <a:r>
              <a:rPr lang="en-US" err="1"/>
              <a:t>Gestire</a:t>
            </a:r>
            <a:r>
              <a:rPr lang="en-US"/>
              <a:t> </a:t>
            </a:r>
            <a:r>
              <a:rPr lang="en-US" err="1"/>
              <a:t>Eventi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84951-5A92-6F7A-4DE9-B97DC1F2A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2564904"/>
            <a:ext cx="9123432" cy="2023509"/>
          </a:xfrm>
        </p:spPr>
        <p:txBody>
          <a:bodyPr/>
          <a:lstStyle/>
          <a:p>
            <a:pPr marL="0" indent="0" algn="ctr">
              <a:buNone/>
            </a:pPr>
            <a:r>
              <a:rPr lang="it-IT"/>
              <a:t>Gestione degli eventi (come click, input, </a:t>
            </a:r>
            <a:r>
              <a:rPr lang="it-IT" err="1"/>
              <a:t>hover</a:t>
            </a:r>
            <a:r>
              <a:rPr lang="it-IT"/>
              <a:t>, ecc.) all'interno dei componenti. </a:t>
            </a:r>
          </a:p>
          <a:p>
            <a:pPr marL="0" indent="0" algn="ctr">
              <a:buNone/>
            </a:pPr>
            <a:br>
              <a:rPr lang="it-IT"/>
            </a:br>
            <a:r>
              <a:rPr lang="it-IT"/>
              <a:t>Gli eventi in React funzionano come gli eventi nel browser, ma con una sintassi leggermente diversa e più ottimizzata.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10165-83A9-E3EC-748A-B42D11B6C39C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54282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6152258" y="862705"/>
            <a:ext cx="2438400" cy="1338072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 rot="-318870">
            <a:off x="4460677" y="5565466"/>
            <a:ext cx="1987076" cy="272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sz="1600" b="1">
                <a:solidFill>
                  <a:srgbClr val="000000"/>
                </a:solidFill>
                <a:latin typeface="Avenir"/>
                <a:ea typeface="Glacial Indifference Bold"/>
                <a:cs typeface="Glacial Indifference Bold"/>
                <a:sym typeface="Glacial Indifference Bold"/>
              </a:rPr>
              <a:t>SONO RICCARDO</a:t>
            </a:r>
          </a:p>
        </p:txBody>
      </p:sp>
      <p:sp>
        <p:nvSpPr>
          <p:cNvPr id="7" name="Freeform 7"/>
          <p:cNvSpPr/>
          <p:nvPr/>
        </p:nvSpPr>
        <p:spPr>
          <a:xfrm>
            <a:off x="4401537" y="5366938"/>
            <a:ext cx="2128962" cy="619334"/>
          </a:xfrm>
          <a:custGeom>
            <a:avLst/>
            <a:gdLst/>
            <a:ahLst/>
            <a:cxnLst/>
            <a:rect l="l" t="t" r="r" b="b"/>
            <a:pathLst>
              <a:path w="3193443" h="929001">
                <a:moveTo>
                  <a:pt x="0" y="0"/>
                </a:moveTo>
                <a:lnTo>
                  <a:pt x="3193442" y="0"/>
                </a:lnTo>
                <a:lnTo>
                  <a:pt x="3193442" y="929001"/>
                </a:lnTo>
                <a:lnTo>
                  <a:pt x="0" y="929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 rot="17614264">
            <a:off x="5977016" y="4731680"/>
            <a:ext cx="729242" cy="506619"/>
          </a:xfrm>
          <a:custGeom>
            <a:avLst/>
            <a:gdLst/>
            <a:ahLst/>
            <a:cxnLst/>
            <a:rect l="l" t="t" r="r" b="b"/>
            <a:pathLst>
              <a:path w="830979" h="578663">
                <a:moveTo>
                  <a:pt x="0" y="0"/>
                </a:moveTo>
                <a:lnTo>
                  <a:pt x="830979" y="0"/>
                </a:lnTo>
                <a:lnTo>
                  <a:pt x="830979" y="578663"/>
                </a:lnTo>
                <a:lnTo>
                  <a:pt x="0" y="578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extBox 10"/>
          <p:cNvSpPr txBox="1"/>
          <p:nvPr/>
        </p:nvSpPr>
        <p:spPr>
          <a:xfrm rot="2532724">
            <a:off x="10624325" y="2391342"/>
            <a:ext cx="1536843" cy="554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>
                <a:solidFill>
                  <a:srgbClr val="F8F8F8"/>
                </a:solidFill>
                <a:latin typeface="Avenir"/>
                <a:ea typeface="Glacial Indifference"/>
                <a:cs typeface="Glacial Indifference"/>
                <a:sym typeface="Glacial Indifference"/>
              </a:rPr>
              <a:t>piacere di </a:t>
            </a:r>
            <a:r>
              <a:rPr lang="en-US" err="1">
                <a:solidFill>
                  <a:srgbClr val="F8F8F8"/>
                </a:solidFill>
                <a:latin typeface="Avenir"/>
                <a:ea typeface="Glacial Indifference"/>
                <a:cs typeface="Glacial Indifference"/>
                <a:sym typeface="Glacial Indifference"/>
              </a:rPr>
              <a:t>conoscerti</a:t>
            </a:r>
            <a:r>
              <a:rPr lang="en-US">
                <a:solidFill>
                  <a:srgbClr val="F8F8F8"/>
                </a:solidFill>
                <a:latin typeface="Avenir"/>
                <a:ea typeface="Glacial Indifference"/>
                <a:cs typeface="Glacial Indifference"/>
                <a:sym typeface="Glacial Indifference"/>
              </a:rPr>
              <a:t>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6970" y="1875209"/>
            <a:ext cx="5369030" cy="381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 sz="2800">
                <a:latin typeface="Avenir"/>
                <a:sym typeface="Glacial Indifference"/>
              </a:rPr>
              <a:t>Sono in Reti da circa un anno come sviluppatore Junior</a:t>
            </a:r>
          </a:p>
          <a:p>
            <a:endParaRPr lang="it-IT" sz="2800">
              <a:latin typeface="Avenir"/>
              <a:sym typeface="Glacial Indifference"/>
            </a:endParaRPr>
          </a:p>
          <a:p>
            <a:r>
              <a:rPr lang="it-IT" sz="2800">
                <a:latin typeface="Avenir"/>
                <a:sym typeface="Glacial Indifference"/>
              </a:rPr>
              <a:t>Full </a:t>
            </a:r>
            <a:r>
              <a:rPr lang="it-IT" sz="2800" err="1">
                <a:latin typeface="Avenir"/>
                <a:sym typeface="Glacial Indifference"/>
              </a:rPr>
              <a:t>Stack</a:t>
            </a:r>
            <a:r>
              <a:rPr lang="it-IT" sz="2800">
                <a:latin typeface="Avenir"/>
                <a:sym typeface="Glacial Indifference"/>
              </a:rPr>
              <a:t> ma preferisco il Front-End </a:t>
            </a:r>
          </a:p>
          <a:p>
            <a:endParaRPr lang="it-IT" sz="2800">
              <a:latin typeface="Avenir"/>
              <a:sym typeface="Glacial Indifference"/>
            </a:endParaRPr>
          </a:p>
          <a:p>
            <a:r>
              <a:rPr lang="it-IT" sz="2800">
                <a:latin typeface="Avenir"/>
                <a:sym typeface="Glacial Indifference"/>
              </a:rPr>
              <a:t>Ho approfondito React lavorando ad un progetto per Generali per alcuni mesi </a:t>
            </a:r>
          </a:p>
          <a:p>
            <a:endParaRPr lang="en-US" sz="2400">
              <a:solidFill>
                <a:srgbClr val="000000"/>
              </a:solidFill>
              <a:latin typeface="Avenir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0578" y="521322"/>
            <a:ext cx="3541018" cy="99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87"/>
              </a:lnSpc>
            </a:pPr>
            <a:r>
              <a:rPr lang="it-IT" sz="5000" b="1">
                <a:solidFill>
                  <a:srgbClr val="FF0000"/>
                </a:solidFill>
                <a:latin typeface="Avenir"/>
                <a:ea typeface="Glacial Indifference Bold"/>
                <a:cs typeface="Glacial Indifference Bold"/>
                <a:sym typeface="Glacial Indifference Bold"/>
              </a:rPr>
              <a:t>Mi presento</a:t>
            </a:r>
            <a:endParaRPr lang="en-US" sz="5000" b="1">
              <a:solidFill>
                <a:srgbClr val="FF0000"/>
              </a:solidFill>
              <a:latin typeface="Avenir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15" name="Picture 14" descr="A person standing in front of a wall with red text&#10;&#10;AI-generated content may be incorrect.">
            <a:extLst>
              <a:ext uri="{FF2B5EF4-FFF2-40B4-BE49-F238E27FC236}">
                <a16:creationId xmlns:a16="http://schemas.microsoft.com/office/drawing/2014/main" id="{A842B31F-C9B4-F86A-EEBA-EF247B0CE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7" b="17154"/>
          <a:stretch/>
        </p:blipFill>
        <p:spPr>
          <a:xfrm>
            <a:off x="6908740" y="1365045"/>
            <a:ext cx="5283260" cy="54929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C0620D-427C-EE95-AE70-FF039E405334}"/>
              </a:ext>
            </a:extLst>
          </p:cNvPr>
          <p:cNvSpPr txBox="1"/>
          <p:nvPr/>
        </p:nvSpPr>
        <p:spPr>
          <a:xfrm>
            <a:off x="9472471" y="875120"/>
            <a:ext cx="2713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/>
              <a:t>riccardo.sterchele@reti.it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C0834A3-3F23-FBA0-6D5F-6397E3CFE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76" y="906289"/>
            <a:ext cx="293350" cy="27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B89F-1DA8-7FA1-7197-49D77E9C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Eventi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0D929-14B2-BC7F-68BE-6D0E12687C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5624"/>
            <a:ext cx="5181600" cy="4008646"/>
          </a:xfrm>
        </p:spPr>
        <p:txBody>
          <a:bodyPr/>
          <a:lstStyle/>
          <a:p>
            <a:pPr marL="0" indent="0" algn="l">
              <a:buNone/>
            </a:pPr>
            <a:r>
              <a:rPr lang="it-IT">
                <a:solidFill>
                  <a:schemeClr val="bg2">
                    <a:lumMod val="10000"/>
                  </a:schemeClr>
                </a:solidFill>
              </a:rPr>
              <a:t>Gli eventi si scrivono in </a:t>
            </a:r>
            <a:r>
              <a:rPr lang="it-IT" err="1">
                <a:solidFill>
                  <a:schemeClr val="bg2">
                    <a:lumMod val="10000"/>
                  </a:schemeClr>
                </a:solidFill>
              </a:rPr>
              <a:t>camelCase</a:t>
            </a:r>
            <a:r>
              <a:rPr lang="it-IT">
                <a:solidFill>
                  <a:schemeClr val="bg2">
                    <a:lumMod val="10000"/>
                  </a:schemeClr>
                </a:solidFill>
              </a:rPr>
              <a:t> e si assegnano con </a:t>
            </a:r>
            <a:r>
              <a:rPr lang="it-IT" sz="24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{}</a:t>
            </a:r>
            <a:r>
              <a:rPr lang="it-IT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0" indent="0" algn="l">
              <a:buNone/>
            </a:pPr>
            <a:endParaRPr lang="it-IT">
              <a:solidFill>
                <a:schemeClr val="bg2">
                  <a:lumMod val="10000"/>
                </a:schemeClr>
              </a:solidFill>
            </a:endParaRPr>
          </a:p>
          <a:p>
            <a:pPr marL="0" indent="0" algn="l">
              <a:buNone/>
            </a:pPr>
            <a:r>
              <a:rPr lang="it-IT">
                <a:solidFill>
                  <a:schemeClr val="bg2">
                    <a:lumMod val="10000"/>
                  </a:schemeClr>
                </a:solidFill>
              </a:rPr>
              <a:t>Si associano tramite funzioni di </a:t>
            </a:r>
            <a:r>
              <a:rPr lang="it-IT" err="1">
                <a:solidFill>
                  <a:schemeClr val="bg2">
                    <a:lumMod val="10000"/>
                  </a:schemeClr>
                </a:solidFill>
              </a:rPr>
              <a:t>callback</a:t>
            </a:r>
            <a:r>
              <a:rPr lang="it-IT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0" indent="0" algn="l">
              <a:buNone/>
            </a:pPr>
            <a:endParaRPr lang="it-IT">
              <a:solidFill>
                <a:schemeClr val="bg2">
                  <a:lumMod val="10000"/>
                </a:schemeClr>
              </a:solidFill>
            </a:endParaRPr>
          </a:p>
          <a:p>
            <a:pPr marL="0" indent="0" algn="l">
              <a:buNone/>
            </a:pPr>
            <a:r>
              <a:rPr lang="it-IT">
                <a:solidFill>
                  <a:schemeClr val="bg2">
                    <a:lumMod val="10000"/>
                  </a:schemeClr>
                </a:solidFill>
              </a:rPr>
              <a:t>Le funzioni di </a:t>
            </a:r>
            <a:r>
              <a:rPr lang="it-IT" err="1">
                <a:solidFill>
                  <a:schemeClr val="bg2">
                    <a:lumMod val="10000"/>
                  </a:schemeClr>
                </a:solidFill>
              </a:rPr>
              <a:t>callback</a:t>
            </a:r>
            <a:r>
              <a:rPr lang="it-IT">
                <a:solidFill>
                  <a:schemeClr val="bg2">
                    <a:lumMod val="10000"/>
                  </a:schemeClr>
                </a:solidFill>
              </a:rPr>
              <a:t> possono essere dichiarate come normali funzioni o </a:t>
            </a:r>
            <a:r>
              <a:rPr lang="it-IT" err="1">
                <a:solidFill>
                  <a:schemeClr val="bg2">
                    <a:lumMod val="10000"/>
                  </a:schemeClr>
                </a:solidFill>
              </a:rPr>
              <a:t>arrow</a:t>
            </a:r>
            <a:r>
              <a:rPr lang="it-IT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err="1">
                <a:solidFill>
                  <a:schemeClr val="bg2">
                    <a:lumMod val="10000"/>
                  </a:schemeClr>
                </a:solidFill>
              </a:rPr>
              <a:t>functions</a:t>
            </a:r>
            <a:r>
              <a:rPr lang="it-IT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40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()=&gt; </a:t>
            </a:r>
            <a:r>
              <a:rPr lang="it-IT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E62F7F-3340-0CED-96AD-80EE17076165}"/>
              </a:ext>
            </a:extLst>
          </p:cNvPr>
          <p:cNvSpPr txBox="1">
            <a:spLocks/>
          </p:cNvSpPr>
          <p:nvPr/>
        </p:nvSpPr>
        <p:spPr>
          <a:xfrm>
            <a:off x="1544568" y="3602038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C8A8D5-8618-11BC-8E08-458878B3C016}"/>
              </a:ext>
            </a:extLst>
          </p:cNvPr>
          <p:cNvGrpSpPr/>
          <p:nvPr/>
        </p:nvGrpSpPr>
        <p:grpSpPr>
          <a:xfrm>
            <a:off x="6395125" y="1459997"/>
            <a:ext cx="4731630" cy="4491127"/>
            <a:chOff x="1151585" y="356097"/>
            <a:chExt cx="6106465" cy="610185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96FD141-5D8D-AE25-E85B-09601A9B72BF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ctangle: Rounded Corners 35">
              <a:extLst>
                <a:ext uri="{FF2B5EF4-FFF2-40B4-BE49-F238E27FC236}">
                  <a16:creationId xmlns:a16="http://schemas.microsoft.com/office/drawing/2014/main" id="{02746452-6EBA-081C-D543-E02C185BEAE0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C4E1901-276C-B5D3-7090-7A7F1CDD9D10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ectangle: Rounded Corners 37">
              <a:extLst>
                <a:ext uri="{FF2B5EF4-FFF2-40B4-BE49-F238E27FC236}">
                  <a16:creationId xmlns:a16="http://schemas.microsoft.com/office/drawing/2014/main" id="{5DBF0D5A-CBF2-1FB6-A5D1-E2E3A74E76D0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9414969-F3D2-6336-A74C-2649D9EAFE97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F24AFC0-E5C3-6279-2D6C-266F8E7B4CDF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7F7C9904-4D04-A00E-89D4-EC06F911D3F8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38C0DBD-9535-8570-97F2-63AA47B4549E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180EB8A-7189-CE1E-6FB4-0B9495196189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7D44384-524A-9C95-A9AC-7F58FE48625E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24BAA8-A92B-A607-6C95-60B3730DD636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34">
              <a:extLst>
                <a:ext uri="{FF2B5EF4-FFF2-40B4-BE49-F238E27FC236}">
                  <a16:creationId xmlns:a16="http://schemas.microsoft.com/office/drawing/2014/main" id="{4B095EF4-E54E-8E63-7C88-F0893A9870AB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128BAE2B-3271-125D-669B-52EB8607DC2D}"/>
                </a:ext>
              </a:extLst>
            </p:cNvPr>
            <p:cNvSpPr/>
            <p:nvPr/>
          </p:nvSpPr>
          <p:spPr>
            <a:xfrm>
              <a:off x="1200150" y="400050"/>
              <a:ext cx="6057900" cy="6057900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600">
                  <a:solidFill>
                    <a:srgbClr val="DCDCAA"/>
                  </a:solidFill>
                  <a:latin typeface="Consolas" panose="020B0609020204030204" pitchFamily="49" charset="0"/>
                </a:rPr>
                <a:t>MyCustomComponent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endParaRPr lang="it-IT" sz="16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lvl="1">
                <a:lnSpc>
                  <a:spcPts val="1425"/>
                </a:lnSpc>
              </a:pP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handleClick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pPr lvl="1">
                <a:lnSpc>
                  <a:spcPts val="1425"/>
                </a:lnSpc>
              </a:pP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6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alert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"Hai cliccato!"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lvl="1">
                <a:lnSpc>
                  <a:spcPts val="1425"/>
                </a:lnSpc>
              </a:pP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endParaRPr lang="it-IT" sz="160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it-IT" sz="16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pPr>
                <a:lnSpc>
                  <a:spcPts val="1425"/>
                </a:lnSpc>
              </a:pPr>
              <a:r>
                <a:rPr lang="it-IT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	&lt;</a:t>
              </a:r>
              <a:r>
                <a:rPr lang="it-IT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	</a:t>
              </a:r>
            </a:p>
            <a:p>
              <a:pPr>
                <a:lnSpc>
                  <a:spcPts val="1425"/>
                </a:lnSpc>
              </a:pPr>
              <a:r>
                <a:rPr lang="it-IT" sz="1600">
                  <a:solidFill>
                    <a:srgbClr val="CCCCCC"/>
                  </a:solidFill>
                  <a:latin typeface="Consolas" panose="020B0609020204030204" pitchFamily="49" charset="0"/>
                </a:rPr>
                <a:t>		</a:t>
              </a:r>
              <a:r>
                <a:rPr lang="it-IT" sz="16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it-IT" sz="16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6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handleClick</a:t>
              </a:r>
              <a:r>
                <a:rPr lang="it-IT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>
                <a:lnSpc>
                  <a:spcPts val="1425"/>
                </a:lnSpc>
              </a:pPr>
              <a:r>
                <a:rPr lang="it-IT" sz="1600">
                  <a:solidFill>
                    <a:srgbClr val="808080"/>
                  </a:solidFill>
                  <a:latin typeface="Consolas" panose="020B0609020204030204" pitchFamily="49" charset="0"/>
                </a:rPr>
                <a:t>		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Cliccami!</a:t>
              </a:r>
            </a:p>
            <a:p>
              <a:pPr>
                <a:lnSpc>
                  <a:spcPts val="1425"/>
                </a:lnSpc>
              </a:pPr>
              <a:r>
                <a:rPr lang="it-IT" sz="1600">
                  <a:solidFill>
                    <a:srgbClr val="CCCCCC"/>
                  </a:solidFill>
                  <a:latin typeface="Consolas" panose="020B0609020204030204" pitchFamily="49" charset="0"/>
                </a:rPr>
                <a:t>	</a:t>
              </a:r>
              <a:r>
                <a:rPr lang="it-IT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>
                <a:lnSpc>
                  <a:spcPts val="1425"/>
                </a:lnSpc>
              </a:pPr>
              <a:endParaRPr lang="it-IT" sz="16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algn="ctr"/>
              <a:endParaRPr lang="it-IT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5529818-7B4A-F522-947F-8EE24123FF66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39482E26-2C0D-7AA5-5FF3-7E7CE767F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B2C331A-18F0-C240-5F87-473575BDB573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A7BC7FDD-BF66-CD5B-F124-E7D23DB27BFD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79949D-0A1F-231D-71A0-2D92A136B75C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096815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7764D-A154-DBFA-7143-8F88B4B2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DF5A-D0CC-FFB3-E7AD-7A429438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Eventi</a:t>
            </a:r>
            <a:br>
              <a:rPr lang="it-IT"/>
            </a:br>
            <a:r>
              <a:rPr lang="it-IT" err="1"/>
              <a:t>inline</a:t>
            </a:r>
            <a:r>
              <a:rPr lang="it-IT"/>
              <a:t> vs parametrico</a:t>
            </a:r>
            <a:endParaRPr lang="it-IT" i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C5F9DE-874C-A243-DB51-D45EFEECFF37}"/>
              </a:ext>
            </a:extLst>
          </p:cNvPr>
          <p:cNvSpPr txBox="1">
            <a:spLocks/>
          </p:cNvSpPr>
          <p:nvPr/>
        </p:nvSpPr>
        <p:spPr>
          <a:xfrm>
            <a:off x="1544568" y="3602038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E7836C-C0E6-711F-BD6F-27C3286AEC5C}"/>
              </a:ext>
            </a:extLst>
          </p:cNvPr>
          <p:cNvGrpSpPr/>
          <p:nvPr/>
        </p:nvGrpSpPr>
        <p:grpSpPr>
          <a:xfrm>
            <a:off x="838199" y="1988840"/>
            <a:ext cx="4731630" cy="4491127"/>
            <a:chOff x="1151585" y="356097"/>
            <a:chExt cx="6106465" cy="610185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420483A-BCCD-F01D-737F-A8B0508063AC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ctangle: Rounded Corners 35">
              <a:extLst>
                <a:ext uri="{FF2B5EF4-FFF2-40B4-BE49-F238E27FC236}">
                  <a16:creationId xmlns:a16="http://schemas.microsoft.com/office/drawing/2014/main" id="{89EBBB76-E99F-3689-18F1-76D48C7FE9F9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4827A424-6C08-71C8-0B22-F08D1727FA0E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ectangle: Rounded Corners 37">
              <a:extLst>
                <a:ext uri="{FF2B5EF4-FFF2-40B4-BE49-F238E27FC236}">
                  <a16:creationId xmlns:a16="http://schemas.microsoft.com/office/drawing/2014/main" id="{F781FFE3-51B7-E447-E13E-01DB2EEA5B9B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89C54FF-4F7E-F700-52DB-1EB402CA41FC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CC70AD7-88C1-E7E4-52D4-2C51D9230486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013ACABA-5A41-FBB6-AF9A-B0CF75CE20AC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853123C-0A55-E655-FDDE-00F43948FCFB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4EA87A9C-77BF-8C3D-F0C0-86C1882BC3E4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82304C6-0B12-BEDB-1A5D-149273CD4AA7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9F0100-E64B-CD6B-AEF2-F2A8B5825091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34">
              <a:extLst>
                <a:ext uri="{FF2B5EF4-FFF2-40B4-BE49-F238E27FC236}">
                  <a16:creationId xmlns:a16="http://schemas.microsoft.com/office/drawing/2014/main" id="{67328B20-B279-C4B6-711B-5462D43499CB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8773ACD-33B4-95C1-FBD2-2C9CE075A8C1}"/>
                </a:ext>
              </a:extLst>
            </p:cNvPr>
            <p:cNvSpPr/>
            <p:nvPr/>
          </p:nvSpPr>
          <p:spPr>
            <a:xfrm>
              <a:off x="1200150" y="400050"/>
              <a:ext cx="6057900" cy="6057900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it-IT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it-IT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Inline</a:t>
              </a:r>
              <a:endParaRPr lang="it-IT" sz="1400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 sz="1400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it-IT" sz="1400">
                  <a:solidFill>
                    <a:srgbClr val="6A9955"/>
                  </a:solidFill>
                  <a:latin typeface="Consolas" panose="020B0609020204030204" pitchFamily="49" charset="0"/>
                </a:rPr>
                <a:t>⚠️</a:t>
              </a:r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ogni volta che viene </a:t>
              </a:r>
              <a:r>
                <a:rPr lang="it-IT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renderi</a:t>
              </a:r>
              <a:r>
                <a:rPr lang="it-IT" sz="1400" err="1">
                  <a:solidFill>
                    <a:srgbClr val="6A9955"/>
                  </a:solidFill>
                  <a:latin typeface="Consolas" panose="020B0609020204030204" pitchFamily="49" charset="0"/>
                </a:rPr>
                <a:t>zzato</a:t>
              </a:r>
              <a:r>
                <a:rPr lang="it-IT" sz="1400">
                  <a:solidFill>
                    <a:srgbClr val="6A9955"/>
                  </a:solidFill>
                  <a:latin typeface="Consolas" panose="020B0609020204030204" pitchFamily="49" charset="0"/>
                </a:rPr>
                <a:t> il componente viene creata una nuova funzione</a:t>
              </a:r>
            </a:p>
            <a:p>
              <a:endParaRPr lang="it-IT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MyCustomComponent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it-IT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alert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"Hai cliccato!"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}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Cliccami!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A2FB23A-E06B-EC87-504F-A8043219D52D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25DEBB86-C4EE-DE6B-AC13-0B97EC116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28727AB-3D4E-FEF9-26CF-2C9AF3ED20CE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748285C-DA46-0751-17A0-0E915535FDE5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B8FF64-020B-4DBC-AEA3-C40E6A26BD62}"/>
              </a:ext>
            </a:extLst>
          </p:cNvPr>
          <p:cNvGrpSpPr/>
          <p:nvPr/>
        </p:nvGrpSpPr>
        <p:grpSpPr>
          <a:xfrm>
            <a:off x="6395125" y="1997467"/>
            <a:ext cx="4731630" cy="4491128"/>
            <a:chOff x="1151585" y="356097"/>
            <a:chExt cx="6106465" cy="610185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94A3642-FE44-1C3A-1C8D-F8A9F8D4A6C8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ctangle: Rounded Corners 35">
              <a:extLst>
                <a:ext uri="{FF2B5EF4-FFF2-40B4-BE49-F238E27FC236}">
                  <a16:creationId xmlns:a16="http://schemas.microsoft.com/office/drawing/2014/main" id="{F7292FB0-A7CB-DF85-3824-503B49182CF9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14DE76B-F0F8-9EE5-1B67-CF86B20349A9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7">
              <a:extLst>
                <a:ext uri="{FF2B5EF4-FFF2-40B4-BE49-F238E27FC236}">
                  <a16:creationId xmlns:a16="http://schemas.microsoft.com/office/drawing/2014/main" id="{3766C5FB-59B8-CDB6-59D0-4011821999CC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36DC484-65A0-07C3-6C37-9ED5AC17737A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589466D-EF59-7FE8-A7FC-1C7E20970756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F4362DE-1EA7-4CCF-E0EC-76AB00C3368D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BEAD43-BB7C-53E1-F97C-460527466814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D08E91-E9A5-BE8A-62AF-A2DF3926CDBE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A626C86-B8D5-D998-B8AF-6A2962F6D7A9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EBFE5C-AB2C-8623-B353-5F84A9F9F643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EB5C02F8-9412-CB29-03A3-48B6C55479DD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3D1D556-4032-B125-F3E5-CBD8E57599EB}"/>
                </a:ext>
              </a:extLst>
            </p:cNvPr>
            <p:cNvSpPr/>
            <p:nvPr/>
          </p:nvSpPr>
          <p:spPr>
            <a:xfrm>
              <a:off x="1200150" y="400051"/>
              <a:ext cx="6057899" cy="6057899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it-IT" sz="14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it-IT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it-IT" sz="1400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//Parametrico</a:t>
              </a:r>
            </a:p>
            <a:p>
              <a:endParaRPr lang="it-IT" sz="14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endParaRPr lang="it-IT" sz="140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r>
                <a:rPr lang="it-IT" sz="1400" err="1">
                  <a:solidFill>
                    <a:srgbClr val="DCDCAA"/>
                  </a:solidFill>
                  <a:latin typeface="Consolas" panose="020B0609020204030204" pitchFamily="49" charset="0"/>
                </a:rPr>
                <a:t>MyCustomComponent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lvl="1">
                <a:lnSpc>
                  <a:spcPts val="1425"/>
                </a:lnSpc>
              </a:pP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handleClick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(text) {</a:t>
              </a:r>
            </a:p>
            <a:p>
              <a:pPr lvl="1"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alert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>
                  <a:solidFill>
                    <a:srgbClr val="CE9178"/>
                  </a:solidFill>
                  <a:latin typeface="Consolas" panose="020B0609020204030204" pitchFamily="49" charset="0"/>
                </a:rPr>
                <a:t>text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 lvl="1"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pPr>
                <a:lnSpc>
                  <a:spcPts val="1425"/>
                </a:lnSpc>
              </a:pPr>
              <a:r>
                <a:rPr lang="it-IT" sz="1400">
                  <a:solidFill>
                    <a:srgbClr val="808080"/>
                  </a:solidFill>
                  <a:latin typeface="Consolas" panose="020B0609020204030204" pitchFamily="49" charset="0"/>
                </a:rPr>
                <a:t> 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	</a:t>
              </a:r>
            </a:p>
            <a:p>
              <a:pPr algn="ctr">
                <a:lnSpc>
                  <a:spcPts val="1425"/>
                </a:lnSpc>
              </a:pPr>
              <a:r>
                <a:rPr lang="it-IT" sz="1400">
                  <a:solidFill>
                    <a:srgbClr val="CCCCCC"/>
                  </a:solidFill>
                  <a:latin typeface="Consolas" panose="020B0609020204030204" pitchFamily="49" charset="0"/>
                </a:rPr>
                <a:t>	                        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{()=&gt;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handleClick(‘Ciao’)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it-IT" sz="1400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it-IT" sz="1400">
                  <a:solidFill>
                    <a:srgbClr val="808080"/>
                  </a:solidFill>
                  <a:latin typeface="Consolas" panose="020B0609020204030204" pitchFamily="49" charset="0"/>
                </a:rPr>
                <a:t>	</a:t>
              </a:r>
            </a:p>
            <a:p>
              <a:pPr>
                <a:lnSpc>
                  <a:spcPts val="1425"/>
                </a:lnSpc>
              </a:pPr>
              <a:r>
                <a:rPr lang="it-IT" sz="1400">
                  <a:solidFill>
                    <a:srgbClr val="808080"/>
                  </a:solidFill>
                  <a:latin typeface="Consolas" panose="020B0609020204030204" pitchFamily="49" charset="0"/>
                </a:rPr>
                <a:t>   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Cliccami!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>
                <a:lnSpc>
                  <a:spcPts val="1425"/>
                </a:lnSpc>
              </a:pP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algn="ctr"/>
              <a:endParaRPr lang="it-IT" sz="14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AE3D31-9E58-89E1-DD03-38F599AEEB7A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910FE443-4382-7EE9-5D60-099BE0ACC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86C16E1-7166-3D23-DB89-80A191CA67EE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27B10BD-7E99-DCA6-F182-6AC4F5A96B92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9169129-BB71-900E-66AE-3EA82AC78A1F}"/>
              </a:ext>
            </a:extLst>
          </p:cNvPr>
          <p:cNvSpPr txBox="1"/>
          <p:nvPr/>
        </p:nvSpPr>
        <p:spPr>
          <a:xfrm>
            <a:off x="0" y="152605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In entrambi i casi è necessario utilizzare un </a:t>
            </a:r>
            <a:r>
              <a:rPr lang="it-IT" err="1"/>
              <a:t>arrow</a:t>
            </a:r>
            <a:r>
              <a:rPr lang="it-IT"/>
              <a:t> </a:t>
            </a:r>
            <a:r>
              <a:rPr lang="it-IT" err="1"/>
              <a:t>function</a:t>
            </a:r>
            <a:r>
              <a:rPr lang="it-IT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15339-4541-F0FC-49F6-BC9E80AADD24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189756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B9CD-504F-3B1D-305D-375308C1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Rendering Content </a:t>
            </a:r>
            <a:r>
              <a:rPr lang="it-IT" err="1"/>
              <a:t>Dynamically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2A521-600C-F9BF-F723-7A67A371B5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it-IT"/>
              <a:t>È il processo di mostrare o aggiornare il contenuto di un componente in base a </a:t>
            </a:r>
            <a:r>
              <a:rPr lang="it-IT" b="1"/>
              <a:t>dati, condizioni</a:t>
            </a:r>
            <a:r>
              <a:rPr lang="it-IT"/>
              <a:t> o </a:t>
            </a:r>
            <a:r>
              <a:rPr lang="it-IT" b="1"/>
              <a:t>interazioni dell'utente</a:t>
            </a:r>
            <a:endParaRPr lang="it-IT"/>
          </a:p>
          <a:p>
            <a:pPr algn="l"/>
            <a:r>
              <a:rPr lang="it-IT"/>
              <a:t>React usa le { } per inserire dinamicamente valori nelle interfacce.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8CEB0E-FC6E-3785-E67D-6C68735289A6}"/>
              </a:ext>
            </a:extLst>
          </p:cNvPr>
          <p:cNvGrpSpPr/>
          <p:nvPr/>
        </p:nvGrpSpPr>
        <p:grpSpPr>
          <a:xfrm>
            <a:off x="6384032" y="2204864"/>
            <a:ext cx="4731630" cy="2545068"/>
            <a:chOff x="1151585" y="356097"/>
            <a:chExt cx="6106465" cy="345784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8573483-B883-9678-B0B7-490123FC88C1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35">
              <a:extLst>
                <a:ext uri="{FF2B5EF4-FFF2-40B4-BE49-F238E27FC236}">
                  <a16:creationId xmlns:a16="http://schemas.microsoft.com/office/drawing/2014/main" id="{CF5122EA-ABE9-9E7D-8742-923ABF83B3A8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FF770AB-7469-73F2-BD3B-4F5525EFEDF2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37">
              <a:extLst>
                <a:ext uri="{FF2B5EF4-FFF2-40B4-BE49-F238E27FC236}">
                  <a16:creationId xmlns:a16="http://schemas.microsoft.com/office/drawing/2014/main" id="{9A3DC6A5-1093-8AC8-8B17-7CA493D9E7FE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FEB6B70-DB20-A713-8EB0-35C96033CAA4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2B06499-F662-DBC8-ACCF-D133DBA9D953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6CB35C3-0175-F13A-DEAF-01C7B397ED42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3A0E8ED-F8F4-EFCD-F5B0-DA185C51FD41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E691E44-429C-7C89-F0BB-759BE3AFFC16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77BB4C4-ED79-37D9-5393-7EA455D029AA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65EB79F-1DDD-098B-EED8-F28267F9A758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34">
              <a:extLst>
                <a:ext uri="{FF2B5EF4-FFF2-40B4-BE49-F238E27FC236}">
                  <a16:creationId xmlns:a16="http://schemas.microsoft.com/office/drawing/2014/main" id="{759F86B3-F328-745E-BB63-F44B5D55C690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7B5FC00-35C4-9585-0ECF-8694B35A3D9E}"/>
                </a:ext>
              </a:extLst>
            </p:cNvPr>
            <p:cNvSpPr/>
            <p:nvPr/>
          </p:nvSpPr>
          <p:spPr>
            <a:xfrm>
              <a:off x="1200150" y="400052"/>
              <a:ext cx="6057899" cy="3413891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pt-BR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“Riccardo"</a:t>
              </a:r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endParaRPr lang="pt-BR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pt-BR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pt-BR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pt-BR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Ciao, </a:t>
              </a:r>
              <a:r>
                <a:rPr lang="pt-BR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pt-BR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pt-BR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!</a:t>
              </a:r>
              <a:r>
                <a:rPr lang="pt-BR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pt-BR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pt-BR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pt-BR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59E227-C822-7F67-5265-1EFB6908770D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9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F443A175-B453-1B4A-A209-54D4CAD94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C0B125A-4B52-3117-AEFF-73ACF3EAC348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4C1A9BE-8232-C8B3-5344-053F5782856C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9BA78F7-97F0-62BA-9D7F-F212C2F31203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16578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5C43E-3587-21AF-C7E7-6EAEBD1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F47E-3D49-D81C-CAAB-6FA461AB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Rendering Condizionale (</a:t>
            </a:r>
            <a:r>
              <a:rPr lang="it-IT" err="1"/>
              <a:t>if</a:t>
            </a:r>
            <a:r>
              <a:rPr lang="it-IT"/>
              <a:t>/else)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68AFD-CE68-7E2F-F05C-B7A14632D1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it-IT"/>
              <a:t>Possiamo aggiungere al nostro componente diversi </a:t>
            </a:r>
            <a:r>
              <a:rPr lang="it-IT" sz="180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/>
              <a:t>… ovviamente quando si effettua un </a:t>
            </a:r>
            <a:r>
              <a:rPr lang="it-IT" sz="180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/>
              <a:t> l’esecuzione del codice termina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660E9D-FC35-2ED9-849C-367D62DF2BE8}"/>
              </a:ext>
            </a:extLst>
          </p:cNvPr>
          <p:cNvGrpSpPr/>
          <p:nvPr/>
        </p:nvGrpSpPr>
        <p:grpSpPr>
          <a:xfrm>
            <a:off x="6395125" y="1459997"/>
            <a:ext cx="4731630" cy="4491128"/>
            <a:chOff x="1151585" y="356097"/>
            <a:chExt cx="6106465" cy="61018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51C0212-D6B7-5974-8970-0DC9C6C756B8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35">
              <a:extLst>
                <a:ext uri="{FF2B5EF4-FFF2-40B4-BE49-F238E27FC236}">
                  <a16:creationId xmlns:a16="http://schemas.microsoft.com/office/drawing/2014/main" id="{AFFA1A16-637E-60D1-7FC7-0559065B1336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5809C69-8378-C929-B41F-055B6969918E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37">
              <a:extLst>
                <a:ext uri="{FF2B5EF4-FFF2-40B4-BE49-F238E27FC236}">
                  <a16:creationId xmlns:a16="http://schemas.microsoft.com/office/drawing/2014/main" id="{BA9D46B0-73E4-6640-D1E9-F854B8ED29D8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A56CE2-8286-BF19-CD0E-1D31D409A1F8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D38F46C-4675-D984-DA67-C52167E3E533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9DBA73B-A171-4AD1-FF5B-BAEACC0E8D77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037BEEA-16AE-8DB1-B54D-23FADA026E58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7F5BACA-C6E7-AFDE-782A-8C04720BCCFB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0C47393-1BE0-C391-267D-0AB6E1E68888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4C1123-C48B-7F9A-8C9C-56405264D1D2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34">
              <a:extLst>
                <a:ext uri="{FF2B5EF4-FFF2-40B4-BE49-F238E27FC236}">
                  <a16:creationId xmlns:a16="http://schemas.microsoft.com/office/drawing/2014/main" id="{FD273D6B-DE04-95E6-DED9-B7B14B5E195B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6E00E80-940C-A534-097A-40DFF8C1E5E5}"/>
                </a:ext>
              </a:extLst>
            </p:cNvPr>
            <p:cNvSpPr/>
            <p:nvPr/>
          </p:nvSpPr>
          <p:spPr>
            <a:xfrm>
              <a:off x="1200150" y="400051"/>
              <a:ext cx="6057899" cy="6057899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isLoggedIn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}) {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isLoggedIn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Benvenuto!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}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Effettua il login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E7AABCE-7562-6367-39BC-C29C94EBC80E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9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21B6FE85-D810-1496-F106-8F650233E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752026-3F06-23F2-EB3F-A8639ECA7FFA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E10CA2C-189B-7DB8-A9AB-E32A20EE5C71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76CD59-F41C-9DFF-0431-0F68ACB8F3E3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215191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93DD7-7EC0-A1C4-F2EA-0B4024A5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3D27E-C75F-1CEC-015E-3000C294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Rendering Condizionale: </a:t>
            </a:r>
            <a:r>
              <a:rPr lang="it-IT" b="1">
                <a:effectLst/>
              </a:rPr>
              <a:t>Variabile JSX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5831-642B-33CF-3C90-0174AE62F3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it-IT"/>
              <a:t>Un pattern molto utile che migliora la leggibilità del codice è il seguente</a:t>
            </a:r>
            <a:br>
              <a:rPr lang="it-IT"/>
            </a:br>
            <a:endParaRPr lang="it-IT"/>
          </a:p>
          <a:p>
            <a:pPr marL="0" indent="0" algn="l">
              <a:buNone/>
            </a:pPr>
            <a:r>
              <a:rPr lang="it-IT"/>
              <a:t>E’ bene sapere che possiamo assegnare del codice </a:t>
            </a:r>
            <a:r>
              <a:rPr lang="it-IT" err="1"/>
              <a:t>react</a:t>
            </a:r>
            <a:r>
              <a:rPr lang="it-IT"/>
              <a:t> anche a delle variabili che verranno successivamente </a:t>
            </a:r>
            <a:r>
              <a:rPr lang="it-IT" err="1"/>
              <a:t>renderizzate</a:t>
            </a:r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8E6089-C148-0C6A-FE28-2A536D727E4A}"/>
              </a:ext>
            </a:extLst>
          </p:cNvPr>
          <p:cNvGrpSpPr/>
          <p:nvPr/>
        </p:nvGrpSpPr>
        <p:grpSpPr>
          <a:xfrm>
            <a:off x="6395125" y="1459997"/>
            <a:ext cx="4731630" cy="4491128"/>
            <a:chOff x="1151585" y="356097"/>
            <a:chExt cx="6106465" cy="61018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5114D8C-10A0-6898-BF98-C0D060E19CAD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35">
              <a:extLst>
                <a:ext uri="{FF2B5EF4-FFF2-40B4-BE49-F238E27FC236}">
                  <a16:creationId xmlns:a16="http://schemas.microsoft.com/office/drawing/2014/main" id="{DAE2CC16-A262-DEA4-3E43-2BC9AD133B66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506490A-F3BD-232E-063C-4BFDD24B454F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37">
              <a:extLst>
                <a:ext uri="{FF2B5EF4-FFF2-40B4-BE49-F238E27FC236}">
                  <a16:creationId xmlns:a16="http://schemas.microsoft.com/office/drawing/2014/main" id="{005A92C0-3515-5AF2-54A4-62C8C1731EA0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812F4A-6BA6-E1F2-0051-40794C6D655F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7DB88FD-E1B2-3A16-B884-B2974852D143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A868C43-5261-3DD1-DCBA-154DB43071ED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FA2B3DB-442B-871D-9DD7-108FA2147767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635243A-C7B3-D8AF-C379-7ABEC2660376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D4380FC-BC9B-62A8-EF5D-DB93BBBB3335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7703B6-3AAD-ADCF-42DE-E49589ECACF8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34">
              <a:extLst>
                <a:ext uri="{FF2B5EF4-FFF2-40B4-BE49-F238E27FC236}">
                  <a16:creationId xmlns:a16="http://schemas.microsoft.com/office/drawing/2014/main" id="{631139C5-2473-1885-3FCB-9760BF0757D3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5CCAF39-CC96-C711-B822-2C5852252F51}"/>
                </a:ext>
              </a:extLst>
            </p:cNvPr>
            <p:cNvSpPr/>
            <p:nvPr/>
          </p:nvSpPr>
          <p:spPr>
            <a:xfrm>
              <a:off x="1200150" y="400051"/>
              <a:ext cx="6057899" cy="6057899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tabContent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Please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a </a:t>
              </a:r>
              <a:r>
                <a:rPr lang="it-IT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topic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it-IT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selectedTopic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tabContent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selectedTopic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150000"/>
                </a:lnSpc>
              </a:pPr>
              <a:r>
                <a:rPr lang="it-IT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tabContent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E88B94-A80E-AF87-26B6-A317EC7A4E46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9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CE13FE16-40C9-2095-235A-5680D9215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EA72396-6F0B-FDCA-132A-D864885F76E2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2CB411C-E023-1B5C-EF03-C06DC708DDAC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9643651-D034-4E63-6920-A3DD1A4AD4E1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2045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8DD93-40C0-5F77-BEB5-BBC00281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F867-FA9E-FAC9-0766-B3D5DC49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Rendering Condizionale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BE93B9-C314-549C-9CA8-EB2F53710A6F}"/>
              </a:ext>
            </a:extLst>
          </p:cNvPr>
          <p:cNvGrpSpPr/>
          <p:nvPr/>
        </p:nvGrpSpPr>
        <p:grpSpPr>
          <a:xfrm>
            <a:off x="838199" y="1614417"/>
            <a:ext cx="10620376" cy="4175372"/>
            <a:chOff x="1936748" y="539750"/>
            <a:chExt cx="12236522" cy="481075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693B99A-F353-12CD-C36F-72AC5CEBE5AD}"/>
                </a:ext>
              </a:extLst>
            </p:cNvPr>
            <p:cNvSpPr/>
            <p:nvPr/>
          </p:nvSpPr>
          <p:spPr>
            <a:xfrm>
              <a:off x="1936748" y="556277"/>
              <a:ext cx="12236520" cy="496583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8EA73AE-B3D4-BA80-9692-58A1DB918329}"/>
                </a:ext>
              </a:extLst>
            </p:cNvPr>
            <p:cNvSpPr/>
            <p:nvPr/>
          </p:nvSpPr>
          <p:spPr>
            <a:xfrm>
              <a:off x="12890799" y="819312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9C068BC-91E9-2966-EA65-EC471B2A1036}"/>
                </a:ext>
              </a:extLst>
            </p:cNvPr>
            <p:cNvSpPr/>
            <p:nvPr/>
          </p:nvSpPr>
          <p:spPr>
            <a:xfrm rot="2946111">
              <a:off x="13724787" y="818972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057F50B-42B5-4155-FFB5-D4FE0AF420B8}"/>
                </a:ext>
              </a:extLst>
            </p:cNvPr>
            <p:cNvSpPr/>
            <p:nvPr/>
          </p:nvSpPr>
          <p:spPr>
            <a:xfrm rot="7954195">
              <a:off x="13722394" y="818971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0D00DF-C199-BFCA-3674-775426C6A15D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590F46-433C-7FEE-7BAE-7E618BF64B27}"/>
                </a:ext>
              </a:extLst>
            </p:cNvPr>
            <p:cNvCxnSpPr>
              <a:cxnSpLocks/>
            </p:cNvCxnSpPr>
            <p:nvPr/>
          </p:nvCxnSpPr>
          <p:spPr>
            <a:xfrm>
              <a:off x="1936750" y="1072417"/>
              <a:ext cx="1223651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34">
              <a:extLst>
                <a:ext uri="{FF2B5EF4-FFF2-40B4-BE49-F238E27FC236}">
                  <a16:creationId xmlns:a16="http://schemas.microsoft.com/office/drawing/2014/main" id="{44B22791-9AFC-CC48-7AB4-6295820A2993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8E8E1B3-A523-D324-FD63-75C2C1E95A19}"/>
                </a:ext>
              </a:extLst>
            </p:cNvPr>
            <p:cNvSpPr/>
            <p:nvPr/>
          </p:nvSpPr>
          <p:spPr>
            <a:xfrm>
              <a:off x="1936750" y="539750"/>
              <a:ext cx="12236520" cy="4810755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1E54B998-FE73-F652-4DA0-B30B6552F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1EC659-03C3-D01D-6164-80532104997F}"/>
                </a:ext>
              </a:extLst>
            </p:cNvPr>
            <p:cNvSpPr/>
            <p:nvPr/>
          </p:nvSpPr>
          <p:spPr>
            <a:xfrm>
              <a:off x="13377124" y="744931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FD5EF1C-7662-9844-1808-0C41CEC0735D}"/>
                </a:ext>
              </a:extLst>
            </p:cNvPr>
            <p:cNvSpPr/>
            <p:nvPr/>
          </p:nvSpPr>
          <p:spPr>
            <a:xfrm>
              <a:off x="13316181" y="798928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1FBAF2-4028-8A79-5F51-1E4F27608489}"/>
                </a:ext>
              </a:extLst>
            </p:cNvPr>
            <p:cNvSpPr/>
            <p:nvPr/>
          </p:nvSpPr>
          <p:spPr>
            <a:xfrm>
              <a:off x="1981200" y="1106416"/>
              <a:ext cx="12071349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//Operatore ternario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isLoggedIn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?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Benvenuto!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Per favore, effettua il login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it-IT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Truthy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isLoggedIn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&amp;&amp;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Benvenuto!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it-IT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Fallback</a:t>
              </a:r>
              <a:r>
                <a:rPr lang="it-IT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Content, se nome è </a:t>
              </a:r>
              <a:r>
                <a:rPr lang="it-IT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falsy</a:t>
              </a:r>
              <a:r>
                <a:rPr lang="it-IT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mostro anonimo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h2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||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"Anonimo"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h2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4328C0-0FB9-891B-3420-C21DB2E76E0F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594129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9BC6-DACA-53D8-AA40-5BDF6443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112" y="404664"/>
            <a:ext cx="9144000" cy="1325563"/>
          </a:xfrm>
        </p:spPr>
        <p:txBody>
          <a:bodyPr/>
          <a:lstStyle/>
          <a:p>
            <a:pPr algn="ctr"/>
            <a:r>
              <a:rPr lang="it-IT"/>
              <a:t>Esercizio 1</a:t>
            </a:r>
            <a:br>
              <a:rPr lang="it-IT"/>
            </a:b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B7E60-9029-3815-6CC3-BA07027EE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456" y="1916832"/>
            <a:ext cx="10214344" cy="2023509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Crea una lista di elementi </a:t>
            </a:r>
            <a:r>
              <a:rPr lang="it-IT" i="1"/>
              <a:t>stringhe </a:t>
            </a:r>
            <a:r>
              <a:rPr lang="it-IT"/>
              <a:t>in un'applicazione React.</a:t>
            </a:r>
          </a:p>
          <a:p>
            <a:pPr marL="0" indent="0">
              <a:buNone/>
            </a:pPr>
            <a:r>
              <a:rPr lang="it-IT"/>
              <a:t>Es: el1, el2, el3 </a:t>
            </a:r>
          </a:p>
          <a:p>
            <a:pPr marL="0" indent="0">
              <a:buNone/>
            </a:pPr>
            <a:r>
              <a:rPr lang="it-IT"/>
              <a:t>Per ogni elemento della lista, aggiungi un pulsante che, al click, mostri un messaggio di </a:t>
            </a:r>
            <a:r>
              <a:rPr lang="it-IT" err="1"/>
              <a:t>alert</a:t>
            </a:r>
            <a:r>
              <a:rPr lang="it-IT"/>
              <a:t> con il nome dell'elemento selezionato.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 i="1"/>
              <a:t>Non preoccuparti se il codice ti sembra ripetuto, vedremo come utilizzare i cicli per ottimizzarlo in seguito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0E606-96F0-722D-291E-9A769FF6D6AD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⚒️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092323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84DA5-CE2D-30C6-73E3-13E25D90C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86E1-5E98-7BD5-ABAB-CAEC9389D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112" y="404664"/>
            <a:ext cx="9144000" cy="1325563"/>
          </a:xfrm>
        </p:spPr>
        <p:txBody>
          <a:bodyPr/>
          <a:lstStyle/>
          <a:p>
            <a:pPr algn="ctr"/>
            <a:r>
              <a:rPr lang="it-IT"/>
              <a:t>Soluzione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80C51A0-3B35-14C2-5C92-5FD105A74931}"/>
              </a:ext>
            </a:extLst>
          </p:cNvPr>
          <p:cNvGrpSpPr/>
          <p:nvPr/>
        </p:nvGrpSpPr>
        <p:grpSpPr>
          <a:xfrm>
            <a:off x="875420" y="548681"/>
            <a:ext cx="10620376" cy="6084676"/>
            <a:chOff x="1936748" y="539749"/>
            <a:chExt cx="12236522" cy="760793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86D6A61-C458-39F4-6BA5-D4E306950E7B}"/>
                </a:ext>
              </a:extLst>
            </p:cNvPr>
            <p:cNvSpPr/>
            <p:nvPr/>
          </p:nvSpPr>
          <p:spPr>
            <a:xfrm>
              <a:off x="1936748" y="556277"/>
              <a:ext cx="12236520" cy="496583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807B182-CE1F-597A-AF16-315BEF6D73FD}"/>
                </a:ext>
              </a:extLst>
            </p:cNvPr>
            <p:cNvSpPr/>
            <p:nvPr/>
          </p:nvSpPr>
          <p:spPr>
            <a:xfrm>
              <a:off x="12890799" y="819312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4E1C95-3D59-FCF1-3FE3-E91789009F10}"/>
                </a:ext>
              </a:extLst>
            </p:cNvPr>
            <p:cNvSpPr/>
            <p:nvPr/>
          </p:nvSpPr>
          <p:spPr>
            <a:xfrm rot="2946111">
              <a:off x="13724787" y="818972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0818C4E-02B3-4932-1C90-04B423003538}"/>
                </a:ext>
              </a:extLst>
            </p:cNvPr>
            <p:cNvSpPr/>
            <p:nvPr/>
          </p:nvSpPr>
          <p:spPr>
            <a:xfrm rot="7954195">
              <a:off x="13722394" y="818971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6E12842-6427-370F-0124-C36F86A31BAD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0820E1-6256-7548-B494-0C8F0C41367F}"/>
                </a:ext>
              </a:extLst>
            </p:cNvPr>
            <p:cNvCxnSpPr>
              <a:cxnSpLocks/>
            </p:cNvCxnSpPr>
            <p:nvPr/>
          </p:nvCxnSpPr>
          <p:spPr>
            <a:xfrm>
              <a:off x="1936750" y="1072417"/>
              <a:ext cx="1223651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4">
              <a:extLst>
                <a:ext uri="{FF2B5EF4-FFF2-40B4-BE49-F238E27FC236}">
                  <a16:creationId xmlns:a16="http://schemas.microsoft.com/office/drawing/2014/main" id="{5902B45F-32AF-734E-CAA6-A7CF9CD67386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FA5ED44-2426-2A1A-1F4A-C15E055486A6}"/>
                </a:ext>
              </a:extLst>
            </p:cNvPr>
            <p:cNvSpPr/>
            <p:nvPr/>
          </p:nvSpPr>
          <p:spPr>
            <a:xfrm>
              <a:off x="1936750" y="539749"/>
              <a:ext cx="12236520" cy="7607937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1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5E0EAE7D-7E70-7F27-7CBB-3A90D9BF3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51E5180-1224-870E-1AB3-1467BF845F94}"/>
                </a:ext>
              </a:extLst>
            </p:cNvPr>
            <p:cNvSpPr/>
            <p:nvPr/>
          </p:nvSpPr>
          <p:spPr>
            <a:xfrm>
              <a:off x="13377124" y="744931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282E651-D38A-D747-516A-DF2FF47E4886}"/>
                </a:ext>
              </a:extLst>
            </p:cNvPr>
            <p:cNvSpPr/>
            <p:nvPr/>
          </p:nvSpPr>
          <p:spPr>
            <a:xfrm>
              <a:off x="13316181" y="798928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FF3884F-1B29-264A-CCF2-E8D0C83AC103}"/>
                </a:ext>
              </a:extLst>
            </p:cNvPr>
            <p:cNvSpPr/>
            <p:nvPr/>
          </p:nvSpPr>
          <p:spPr>
            <a:xfrm>
              <a:off x="1981200" y="1106416"/>
              <a:ext cx="12071349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'react'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ItemList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FC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()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Funzione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per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gestire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il click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sul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pulsante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, con un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tipo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per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l'argomento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'item'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handleClick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alert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`Hai </a:t>
              </a:r>
              <a:r>
                <a:rPr lang="en-US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cliccato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su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${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};</a:t>
              </a:r>
            </a:p>
            <a:p>
              <a:pPr>
                <a:lnSpc>
                  <a:spcPts val="1425"/>
                </a:lnSpc>
              </a:pP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Dati di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esempio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per la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lista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degli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elementi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, con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tipo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'string[]'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Elemento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1'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Elemento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2'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Elemento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3'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Elemento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4'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pPr>
                <a:lnSpc>
                  <a:spcPts val="1425"/>
                </a:lnSpc>
              </a:pP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React.Fragment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Lista 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degli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Elementi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2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handleClick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2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2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Clicca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per 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vedere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il 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messaggio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2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handleClick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2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sz="12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])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Clicca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per 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vedere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il 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messaggio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React.Fragment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ItemList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9DFF65-4ED5-D6EA-66DD-5A12F8B62D06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3972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47FB0-AA06-A5EC-68D5-5E8BACA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3FA9338-6FBE-A3C4-BE4D-FB652912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</p:spPr>
        <p:txBody>
          <a:bodyPr/>
          <a:lstStyle/>
          <a:p>
            <a:r>
              <a:rPr lang="it-IT"/>
              <a:t>React developer tools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56C257-5A3F-F225-5745-836A001F02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32971" y="3416796"/>
            <a:ext cx="7526054" cy="2412268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è un'estensione del browser che aiuta gli sviluppatori a fare il </a:t>
            </a:r>
            <a:r>
              <a:rPr lang="it-IT" b="1"/>
              <a:t>debugging</a:t>
            </a:r>
            <a:r>
              <a:rPr lang="it-IT"/>
              <a:t> e ad esplorare il comportamento delle applicazioni React in tempo reale.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4135FF-937D-1D4E-03DB-AD5C3E6A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93"/>
          <a:stretch/>
        </p:blipFill>
        <p:spPr>
          <a:xfrm>
            <a:off x="1334845" y="1581041"/>
            <a:ext cx="9779346" cy="11172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D06A90-3CD0-9C27-2711-63A40A8EC60B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93417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F6BF32-F1BE-4979-6EB2-E756AC9B3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</p:spPr>
        <p:txBody>
          <a:bodyPr/>
          <a:lstStyle/>
          <a:p>
            <a:r>
              <a:rPr lang="it-IT"/>
              <a:t>🔥 React </a:t>
            </a:r>
            <a:r>
              <a:rPr lang="it-IT" err="1"/>
              <a:t>Scan</a:t>
            </a:r>
            <a:r>
              <a:rPr lang="it-IT"/>
              <a:t>🔥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553ADD-C9E1-2B01-2F6E-9712343E01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1825624"/>
            <a:ext cx="5977881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 sz="2400"/>
              <a:t>✅ </a:t>
            </a:r>
            <a:r>
              <a:rPr lang="it-IT" sz="2400" b="1"/>
              <a:t>Analisi del codice React</a:t>
            </a:r>
            <a:r>
              <a:rPr lang="it-IT" sz="2400"/>
              <a:t> per individuare problemi di performance e best practices.</a:t>
            </a:r>
          </a:p>
          <a:p>
            <a:pPr marL="0" indent="0" algn="l">
              <a:buNone/>
            </a:pPr>
            <a:br>
              <a:rPr lang="it-IT" sz="2400"/>
            </a:br>
            <a:r>
              <a:rPr lang="it-IT" sz="2400"/>
              <a:t>🔍 </a:t>
            </a:r>
            <a:r>
              <a:rPr lang="it-IT" sz="2400" b="1"/>
              <a:t>Rileva codice ridondante, inutilizzato o inefficiente</a:t>
            </a:r>
            <a:r>
              <a:rPr lang="it-IT" sz="2400"/>
              <a:t>.</a:t>
            </a:r>
          </a:p>
          <a:p>
            <a:pPr marL="0" indent="0" algn="l">
              <a:buNone/>
            </a:pPr>
            <a:br>
              <a:rPr lang="it-IT" sz="2400"/>
            </a:br>
            <a:r>
              <a:rPr lang="it-IT" sz="2400"/>
              <a:t>⚡ </a:t>
            </a:r>
            <a:r>
              <a:rPr lang="it-IT" sz="2400" b="1"/>
              <a:t>Ottimizza il rendering</a:t>
            </a:r>
            <a:r>
              <a:rPr lang="it-IT" sz="2400"/>
              <a:t> individuando inutili re-render dei componenti.</a:t>
            </a:r>
          </a:p>
          <a:p>
            <a:pPr marL="0" indent="0" algn="l">
              <a:buNone/>
            </a:pPr>
            <a:br>
              <a:rPr lang="it-IT" sz="2400"/>
            </a:br>
            <a:r>
              <a:rPr lang="it-IT" sz="2400"/>
              <a:t>🛠 </a:t>
            </a:r>
            <a:r>
              <a:rPr lang="it-IT" sz="2400" b="1"/>
              <a:t>Suggerisce miglioramenti</a:t>
            </a:r>
            <a:r>
              <a:rPr lang="it-IT" sz="2400"/>
              <a:t> basati su best practices e </a:t>
            </a:r>
            <a:r>
              <a:rPr lang="it-IT" sz="2400" err="1"/>
              <a:t>linting</a:t>
            </a:r>
            <a:r>
              <a:rPr lang="it-IT" sz="2400"/>
              <a:t> avanzato.</a:t>
            </a:r>
            <a:endParaRPr lang="en-US" sz="24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542E4B-DC87-7BFC-8C8D-142E23F6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818" t="57064" r="33974" b="5214"/>
          <a:stretch/>
        </p:blipFill>
        <p:spPr>
          <a:xfrm>
            <a:off x="6960096" y="872716"/>
            <a:ext cx="4393702" cy="55919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69F039-04DB-BCA2-23A1-AA7FC41498FC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9197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F715-CB99-9BAD-8033-F5954373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Come si svolgerà la lezione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3286-7560-A23F-142E-DA7604FE7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5625"/>
            <a:ext cx="5181600" cy="1603376"/>
          </a:xfrm>
        </p:spPr>
        <p:txBody>
          <a:bodyPr/>
          <a:lstStyle/>
          <a:p>
            <a:pPr marL="0" indent="0" algn="l">
              <a:buNone/>
            </a:pPr>
            <a:r>
              <a:rPr lang="it-IT"/>
              <a:t>👨🏼‍🏫Spiegazione teorica:</a:t>
            </a:r>
            <a:endParaRPr lang="it-IT" sz="2400"/>
          </a:p>
          <a:p>
            <a:pPr marL="0" indent="0" algn="l">
              <a:buNone/>
            </a:pPr>
            <a:r>
              <a:rPr lang="it-IT" sz="2400"/>
              <a:t>	</a:t>
            </a:r>
            <a:r>
              <a:rPr lang="it-IT" sz="2200"/>
              <a:t>Slide con </a:t>
            </a:r>
            <a:r>
              <a:rPr lang="it-IT" sz="2200" err="1"/>
              <a:t>con</a:t>
            </a:r>
            <a:r>
              <a:rPr lang="it-IT" sz="2200"/>
              <a:t> esempi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D2096-D941-9AFA-4621-BD0D5410F1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it-IT"/>
              <a:t>⚒️Mettiamo in pratica</a:t>
            </a:r>
          </a:p>
          <a:p>
            <a:pPr marL="0" indent="0" algn="l">
              <a:buNone/>
            </a:pPr>
            <a:r>
              <a:rPr lang="it-IT" sz="2200"/>
              <a:t>	Esercizi per sperimentare gli 	argomenti appena trattati </a:t>
            </a:r>
          </a:p>
          <a:p>
            <a:pPr marL="0" indent="0" algn="l">
              <a:buNone/>
            </a:pPr>
            <a:endParaRPr lang="it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3468C0-74F6-FFC5-0238-5CE2B1002F5B}"/>
              </a:ext>
            </a:extLst>
          </p:cNvPr>
          <p:cNvSpPr txBox="1">
            <a:spLocks/>
          </p:cNvSpPr>
          <p:nvPr/>
        </p:nvSpPr>
        <p:spPr>
          <a:xfrm>
            <a:off x="838197" y="3167163"/>
            <a:ext cx="10515599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Avenir"/>
                <a:ea typeface="+mj-ea"/>
                <a:cs typeface="+mj-cs"/>
              </a:defRPr>
            </a:lvl1pPr>
          </a:lstStyle>
          <a:p>
            <a:r>
              <a:rPr lang="it-IT"/>
              <a:t>Obiettivi di oggi</a:t>
            </a:r>
          </a:p>
          <a:p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C87C-276E-1330-68A9-49EDF038CBA6}"/>
              </a:ext>
            </a:extLst>
          </p:cNvPr>
          <p:cNvSpPr txBox="1"/>
          <p:nvPr/>
        </p:nvSpPr>
        <p:spPr>
          <a:xfrm>
            <a:off x="838198" y="4585873"/>
            <a:ext cx="5334006" cy="170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2800">
                <a:latin typeface="Avenir"/>
              </a:rPr>
              <a:t>👨🏼‍🎓Per i più esperti: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>
                <a:latin typeface="Avenir"/>
              </a:rPr>
              <a:t>	</a:t>
            </a:r>
            <a:r>
              <a:rPr lang="it-IT" sz="2200">
                <a:latin typeface="Avenir"/>
              </a:rPr>
              <a:t>Approfondire le conoscenze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200">
                <a:latin typeface="Avenir"/>
              </a:rPr>
              <a:t>	Scoprire qualche </a:t>
            </a:r>
            <a:r>
              <a:rPr lang="it-IT" sz="2200" err="1">
                <a:latin typeface="Avenir"/>
              </a:rPr>
              <a:t>trick</a:t>
            </a:r>
            <a:r>
              <a:rPr lang="it-IT" sz="2200">
                <a:latin typeface="Avenir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3E8E6-D875-362D-BB9C-A133EA94DD24}"/>
              </a:ext>
            </a:extLst>
          </p:cNvPr>
          <p:cNvSpPr txBox="1"/>
          <p:nvPr/>
        </p:nvSpPr>
        <p:spPr>
          <a:xfrm>
            <a:off x="6172202" y="4580696"/>
            <a:ext cx="5334006" cy="170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2800">
                <a:latin typeface="Avenir"/>
              </a:rPr>
              <a:t>🤓Per i meno esperti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>
                <a:latin typeface="Avenir"/>
              </a:rPr>
              <a:t>	</a:t>
            </a:r>
            <a:r>
              <a:rPr lang="it-IT" sz="2200">
                <a:latin typeface="Avenir"/>
              </a:rPr>
              <a:t>Familiarizzare con le Basi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200">
                <a:latin typeface="Avenir"/>
              </a:rPr>
              <a:t>	Creare i primi componenti</a:t>
            </a:r>
          </a:p>
        </p:txBody>
      </p:sp>
    </p:spTree>
    <p:extLst>
      <p:ext uri="{BB962C8B-B14F-4D97-AF65-F5344CB8AC3E}">
        <p14:creationId xmlns:p14="http://schemas.microsoft.com/office/powerpoint/2010/main" val="1647774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7F04-2C72-DD85-75E3-78F156C24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F4BA8F-01B7-8D50-82C0-3B76EDA0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</p:spPr>
        <p:txBody>
          <a:bodyPr/>
          <a:lstStyle/>
          <a:p>
            <a:r>
              <a:rPr lang="it-IT"/>
              <a:t>installazione di React </a:t>
            </a:r>
            <a:r>
              <a:rPr lang="it-IT" err="1"/>
              <a:t>Scan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BBE102D-9288-D7CC-FC3E-04EDD3DA35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4588" y="1844824"/>
            <a:ext cx="7526054" cy="4008645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Eseguire il comando:</a:t>
            </a:r>
          </a:p>
          <a:p>
            <a:pPr marL="0" indent="0">
              <a:buNone/>
            </a:pPr>
            <a:r>
              <a:rPr lang="it-IT" sz="2400" err="1">
                <a:latin typeface="Consolas" panose="020B0609020204030204" pitchFamily="49" charset="0"/>
              </a:rPr>
              <a:t>npm</a:t>
            </a:r>
            <a:r>
              <a:rPr lang="it-IT" sz="2400">
                <a:latin typeface="Consolas" panose="020B0609020204030204" pitchFamily="49" charset="0"/>
              </a:rPr>
              <a:t> i </a:t>
            </a:r>
            <a:r>
              <a:rPr lang="it-IT" sz="2400" err="1">
                <a:latin typeface="Consolas" panose="020B0609020204030204" pitchFamily="49" charset="0"/>
              </a:rPr>
              <a:t>react-scan</a:t>
            </a:r>
            <a:endParaRPr lang="it-IT" sz="24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it-IT" sz="2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/>
              <a:t>Modificare </a:t>
            </a:r>
            <a:r>
              <a:rPr lang="it-IT" sz="2400" err="1">
                <a:latin typeface="Consolas" panose="020B0609020204030204" pitchFamily="49" charset="0"/>
              </a:rPr>
              <a:t>main.tsx</a:t>
            </a:r>
            <a:endParaRPr lang="it-IT" sz="24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it-IT" sz="24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it-IT" sz="24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AC7EA-2129-E4E4-B63F-36828D738077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F91C25-FBE6-DA7A-9531-3A8C8B80244E}"/>
              </a:ext>
            </a:extLst>
          </p:cNvPr>
          <p:cNvGrpSpPr/>
          <p:nvPr/>
        </p:nvGrpSpPr>
        <p:grpSpPr>
          <a:xfrm>
            <a:off x="1091444" y="3806346"/>
            <a:ext cx="10620376" cy="2271285"/>
            <a:chOff x="1936748" y="539750"/>
            <a:chExt cx="12236522" cy="261691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F2BC9BD-7D33-D6FA-A3CC-F0FCDE3F38D2}"/>
                </a:ext>
              </a:extLst>
            </p:cNvPr>
            <p:cNvSpPr/>
            <p:nvPr/>
          </p:nvSpPr>
          <p:spPr>
            <a:xfrm>
              <a:off x="1936748" y="556277"/>
              <a:ext cx="12236520" cy="496583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EF4D13-00BE-8247-B80D-27112F843F6E}"/>
                </a:ext>
              </a:extLst>
            </p:cNvPr>
            <p:cNvSpPr/>
            <p:nvPr/>
          </p:nvSpPr>
          <p:spPr>
            <a:xfrm>
              <a:off x="12890799" y="819312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56F59C2-ADAB-61E2-9C6F-837AAABADE69}"/>
                </a:ext>
              </a:extLst>
            </p:cNvPr>
            <p:cNvSpPr/>
            <p:nvPr/>
          </p:nvSpPr>
          <p:spPr>
            <a:xfrm rot="2946111">
              <a:off x="13724787" y="818972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91C6028-1523-5D69-3391-CEBC54A338EF}"/>
                </a:ext>
              </a:extLst>
            </p:cNvPr>
            <p:cNvSpPr/>
            <p:nvPr/>
          </p:nvSpPr>
          <p:spPr>
            <a:xfrm rot="7954195">
              <a:off x="13722394" y="818971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9E1CE9C-33D1-A5F8-30BE-D655A77BAF6F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main.tsx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1021AA-8FE3-EBFC-67CC-EDB0553B45F5}"/>
                </a:ext>
              </a:extLst>
            </p:cNvPr>
            <p:cNvCxnSpPr>
              <a:cxnSpLocks/>
            </p:cNvCxnSpPr>
            <p:nvPr/>
          </p:nvCxnSpPr>
          <p:spPr>
            <a:xfrm>
              <a:off x="1936750" y="1072417"/>
              <a:ext cx="1223651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34">
              <a:extLst>
                <a:ext uri="{FF2B5EF4-FFF2-40B4-BE49-F238E27FC236}">
                  <a16:creationId xmlns:a16="http://schemas.microsoft.com/office/drawing/2014/main" id="{118A7CA9-2124-A934-EFCB-58312549FF37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B182543-C960-03B2-EDD7-B1C22BFB61CF}"/>
                </a:ext>
              </a:extLst>
            </p:cNvPr>
            <p:cNvSpPr/>
            <p:nvPr/>
          </p:nvSpPr>
          <p:spPr>
            <a:xfrm>
              <a:off x="1936750" y="539750"/>
              <a:ext cx="12236520" cy="2616916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F50B8676-FE4F-B823-B227-1A51BF023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C11F7D-7825-886B-DDA5-8D2718BD93ED}"/>
                </a:ext>
              </a:extLst>
            </p:cNvPr>
            <p:cNvSpPr/>
            <p:nvPr/>
          </p:nvSpPr>
          <p:spPr>
            <a:xfrm>
              <a:off x="13377124" y="744931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B7FC110-B044-CE8F-F783-E499A5200099}"/>
                </a:ext>
              </a:extLst>
            </p:cNvPr>
            <p:cNvSpPr/>
            <p:nvPr/>
          </p:nvSpPr>
          <p:spPr>
            <a:xfrm>
              <a:off x="13316181" y="798928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41BA6A-0FAB-662A-3B24-9AB7115DBFDD}"/>
                </a:ext>
              </a:extLst>
            </p:cNvPr>
            <p:cNvSpPr/>
            <p:nvPr/>
          </p:nvSpPr>
          <p:spPr>
            <a:xfrm>
              <a:off x="1981200" y="1106416"/>
              <a:ext cx="12071349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scan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 </a:t>
              </a:r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"react-scan"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en-US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must be imported before React and React DOM</a:t>
              </a:r>
              <a:endPara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"react"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scan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</a:t>
              </a: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enabled: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597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79B4-8E9A-9B84-9F04-8485F2393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CBBEB81-E792-C185-585E-0C1549E7B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</p:spPr>
        <p:txBody>
          <a:bodyPr/>
          <a:lstStyle/>
          <a:p>
            <a:r>
              <a:rPr lang="it-IT"/>
              <a:t>installazione di React </a:t>
            </a:r>
            <a:r>
              <a:rPr lang="it-IT" err="1"/>
              <a:t>Scan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72572B-AF4F-3527-2385-87EE0752AB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4588" y="1844824"/>
            <a:ext cx="7526054" cy="4008645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Oppure tramite script</a:t>
            </a:r>
          </a:p>
          <a:p>
            <a:pPr marL="0" indent="0">
              <a:buNone/>
            </a:pPr>
            <a:endParaRPr lang="it-IT" sz="2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>
                <a:latin typeface="Consolas" panose="020B0609020204030204" pitchFamily="49" charset="0"/>
              </a:rPr>
              <a:t>Modificare il file index.html e inserire come primo script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336095-DBA3-B46F-202E-D52EBD8C21FC}"/>
              </a:ext>
            </a:extLst>
          </p:cNvPr>
          <p:cNvGrpSpPr/>
          <p:nvPr/>
        </p:nvGrpSpPr>
        <p:grpSpPr>
          <a:xfrm>
            <a:off x="947428" y="4437112"/>
            <a:ext cx="10620376" cy="1706571"/>
            <a:chOff x="1936748" y="539750"/>
            <a:chExt cx="12236522" cy="196626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9232264-1789-EA11-6B06-4D9CD858C595}"/>
                </a:ext>
              </a:extLst>
            </p:cNvPr>
            <p:cNvSpPr/>
            <p:nvPr/>
          </p:nvSpPr>
          <p:spPr>
            <a:xfrm>
              <a:off x="1936748" y="556277"/>
              <a:ext cx="12236520" cy="496583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1986D7C-DC31-506C-3B02-5D5E1EA5435D}"/>
                </a:ext>
              </a:extLst>
            </p:cNvPr>
            <p:cNvSpPr/>
            <p:nvPr/>
          </p:nvSpPr>
          <p:spPr>
            <a:xfrm>
              <a:off x="12890799" y="819312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1D995E7-581C-06C5-87CD-F978267F49B4}"/>
                </a:ext>
              </a:extLst>
            </p:cNvPr>
            <p:cNvSpPr/>
            <p:nvPr/>
          </p:nvSpPr>
          <p:spPr>
            <a:xfrm rot="2946111">
              <a:off x="13724787" y="818972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B381CA2-3E59-13A9-C5CA-B2A789FE7EE0}"/>
                </a:ext>
              </a:extLst>
            </p:cNvPr>
            <p:cNvSpPr/>
            <p:nvPr/>
          </p:nvSpPr>
          <p:spPr>
            <a:xfrm rot="7954195">
              <a:off x="13722394" y="818971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4696C84-9154-FFA0-4706-34BDD84B9096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Index.html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47A0D6-F345-22F7-8F80-1FAADA261BF7}"/>
                </a:ext>
              </a:extLst>
            </p:cNvPr>
            <p:cNvCxnSpPr>
              <a:cxnSpLocks/>
            </p:cNvCxnSpPr>
            <p:nvPr/>
          </p:nvCxnSpPr>
          <p:spPr>
            <a:xfrm>
              <a:off x="1936750" y="1072417"/>
              <a:ext cx="1223651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34">
              <a:extLst>
                <a:ext uri="{FF2B5EF4-FFF2-40B4-BE49-F238E27FC236}">
                  <a16:creationId xmlns:a16="http://schemas.microsoft.com/office/drawing/2014/main" id="{C4A8EF69-110F-B34C-2C1B-5EB65E655EED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9BE6DA9-40B6-2B6D-8C90-9E51ED8E75BC}"/>
                </a:ext>
              </a:extLst>
            </p:cNvPr>
            <p:cNvSpPr/>
            <p:nvPr/>
          </p:nvSpPr>
          <p:spPr>
            <a:xfrm>
              <a:off x="1936750" y="539750"/>
              <a:ext cx="12236520" cy="1966267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9D44DE8C-765D-6C1F-7853-32F1BE8C6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DEB752-F0A4-09CB-0B1C-4F39A3D72456}"/>
                </a:ext>
              </a:extLst>
            </p:cNvPr>
            <p:cNvSpPr/>
            <p:nvPr/>
          </p:nvSpPr>
          <p:spPr>
            <a:xfrm>
              <a:off x="13377124" y="744931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C588182-9607-E283-5CE3-159CE7C9F7FB}"/>
                </a:ext>
              </a:extLst>
            </p:cNvPr>
            <p:cNvSpPr/>
            <p:nvPr/>
          </p:nvSpPr>
          <p:spPr>
            <a:xfrm>
              <a:off x="13316181" y="798928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7A3B17-6CE9-8C07-E8AF-B7B20633791B}"/>
                </a:ext>
              </a:extLst>
            </p:cNvPr>
            <p:cNvSpPr/>
            <p:nvPr/>
          </p:nvSpPr>
          <p:spPr>
            <a:xfrm>
              <a:off x="1981200" y="1106416"/>
              <a:ext cx="12071349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l">
                <a:buNone/>
              </a:pPr>
              <a:r>
                <a:rPr lang="en-US" sz="18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</a:p>
            <a:p>
              <a:pPr marL="0" indent="0" algn="l">
                <a:buNone/>
              </a:pPr>
              <a:r>
                <a:rPr lang="en-US" sz="18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8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sz="18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8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sz="18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8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"https://unpkg.com/react-scan/</a:t>
              </a:r>
              <a:r>
                <a:rPr lang="en-US" sz="18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dist</a:t>
              </a:r>
              <a:r>
                <a:rPr lang="en-US" sz="18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/auto.global.js"</a:t>
              </a:r>
              <a:r>
                <a:rPr lang="en-US" sz="18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&gt;&lt;/</a:t>
              </a:r>
              <a:r>
                <a:rPr lang="en-US" sz="18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sz="18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8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856A5B-FF32-73BB-F5BA-51AB43B3A7E9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48815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F472-EE9F-C315-8806-D71ABE8FE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4" y="569671"/>
            <a:ext cx="12192000" cy="1325563"/>
          </a:xfrm>
        </p:spPr>
        <p:txBody>
          <a:bodyPr/>
          <a:lstStyle/>
          <a:p>
            <a:pPr algn="ctr"/>
            <a:r>
              <a:rPr lang="it-IT"/>
              <a:t>Gestire gli Stili nei Componenti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493E2-A2A7-D78A-B397-0722DA23B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1524" y="1949352"/>
            <a:ext cx="9037004" cy="3168352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React offre diversi modi per applicare stili ai componenti, sia statici che dinamici:</a:t>
            </a:r>
          </a:p>
          <a:p>
            <a:pPr marL="0" indent="0">
              <a:buNone/>
            </a:pP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 err="1"/>
              <a:t>Inline</a:t>
            </a:r>
            <a:r>
              <a:rPr lang="it-IT"/>
              <a:t> Style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/>
              <a:t>CSS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/>
              <a:t>Dynamic Style</a:t>
            </a:r>
          </a:p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24B347-CA0B-08F5-573E-5CB5440A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456892"/>
            <a:ext cx="2170718" cy="302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230297-82DE-C96A-2971-565A11CA534E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64626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213F9-E257-F98C-2DF9-6FA614B4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4D2C-78C6-1656-D728-67813339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316"/>
            <a:ext cx="10515599" cy="1325563"/>
          </a:xfrm>
        </p:spPr>
        <p:txBody>
          <a:bodyPr/>
          <a:lstStyle/>
          <a:p>
            <a:r>
              <a:rPr lang="it-IT" err="1"/>
              <a:t>Inline</a:t>
            </a:r>
            <a:r>
              <a:rPr lang="it-IT"/>
              <a:t>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8D15E8-47BC-1D8C-03B5-4655039F9507}"/>
              </a:ext>
            </a:extLst>
          </p:cNvPr>
          <p:cNvGrpSpPr/>
          <p:nvPr/>
        </p:nvGrpSpPr>
        <p:grpSpPr>
          <a:xfrm>
            <a:off x="785811" y="2686060"/>
            <a:ext cx="10620376" cy="2647385"/>
            <a:chOff x="1936748" y="539749"/>
            <a:chExt cx="12236522" cy="305024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5E8C27B-F483-499D-735D-65CDCCBDF794}"/>
                </a:ext>
              </a:extLst>
            </p:cNvPr>
            <p:cNvSpPr/>
            <p:nvPr/>
          </p:nvSpPr>
          <p:spPr>
            <a:xfrm>
              <a:off x="1936748" y="556277"/>
              <a:ext cx="12236520" cy="496583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013DE02-7615-03F3-ABD5-A984D7E134A4}"/>
                </a:ext>
              </a:extLst>
            </p:cNvPr>
            <p:cNvSpPr/>
            <p:nvPr/>
          </p:nvSpPr>
          <p:spPr>
            <a:xfrm>
              <a:off x="12890799" y="819312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866F5DF-0EDC-3DCF-6B20-B1CCB6097222}"/>
                </a:ext>
              </a:extLst>
            </p:cNvPr>
            <p:cNvSpPr/>
            <p:nvPr/>
          </p:nvSpPr>
          <p:spPr>
            <a:xfrm rot="2946111">
              <a:off x="13724787" y="818972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D898B9B-46FA-F807-1F23-1BFEC1AEF84F}"/>
                </a:ext>
              </a:extLst>
            </p:cNvPr>
            <p:cNvSpPr/>
            <p:nvPr/>
          </p:nvSpPr>
          <p:spPr>
            <a:xfrm rot="7954195">
              <a:off x="13722394" y="818971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42F1C54-6A70-5FB7-69D4-BC8945338BAB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FA7F27-873F-1C2B-B1C2-E8DB823E5D37}"/>
                </a:ext>
              </a:extLst>
            </p:cNvPr>
            <p:cNvCxnSpPr>
              <a:cxnSpLocks/>
            </p:cNvCxnSpPr>
            <p:nvPr/>
          </p:nvCxnSpPr>
          <p:spPr>
            <a:xfrm>
              <a:off x="1936750" y="1072417"/>
              <a:ext cx="1223651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34">
              <a:extLst>
                <a:ext uri="{FF2B5EF4-FFF2-40B4-BE49-F238E27FC236}">
                  <a16:creationId xmlns:a16="http://schemas.microsoft.com/office/drawing/2014/main" id="{79EE7DA1-AB7C-2AEC-F0D9-2093A77D8351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0E0572F-E47C-0B7A-1BA2-386332F24250}"/>
                </a:ext>
              </a:extLst>
            </p:cNvPr>
            <p:cNvSpPr/>
            <p:nvPr/>
          </p:nvSpPr>
          <p:spPr>
            <a:xfrm>
              <a:off x="1936750" y="539749"/>
              <a:ext cx="12236520" cy="3050249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2A9C97A3-6E73-4C76-1F50-E79387615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C2EA4-3E80-7961-FEF9-A42B42BF7A56}"/>
                </a:ext>
              </a:extLst>
            </p:cNvPr>
            <p:cNvSpPr/>
            <p:nvPr/>
          </p:nvSpPr>
          <p:spPr>
            <a:xfrm>
              <a:off x="13377124" y="744931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2C165B0-F5BA-6D40-C704-BD6DD33E8CEF}"/>
                </a:ext>
              </a:extLst>
            </p:cNvPr>
            <p:cNvSpPr/>
            <p:nvPr/>
          </p:nvSpPr>
          <p:spPr>
            <a:xfrm>
              <a:off x="13316181" y="798928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1C8A56-FE4D-AAFD-88B7-8EDED7CB456D}"/>
                </a:ext>
              </a:extLst>
            </p:cNvPr>
            <p:cNvSpPr/>
            <p:nvPr/>
          </p:nvSpPr>
          <p:spPr>
            <a:xfrm>
              <a:off x="1981200" y="1106416"/>
              <a:ext cx="12071349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"react"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FC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() 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style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{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color: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"blue"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fontSize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"24px"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Ciao!</a:t>
              </a:r>
              <a:r>
                <a:rPr lang="en-US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EFCC21F-F423-3745-A7D6-E58E0F9C5EE5}"/>
              </a:ext>
            </a:extLst>
          </p:cNvPr>
          <p:cNvSpPr txBox="1">
            <a:spLocks/>
          </p:cNvSpPr>
          <p:nvPr/>
        </p:nvSpPr>
        <p:spPr>
          <a:xfrm>
            <a:off x="1222053" y="1524555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Si usa l'attributo style passando un oggetto JS con le proprietà in </a:t>
            </a:r>
            <a:r>
              <a:rPr lang="it-IT" err="1"/>
              <a:t>camelCase</a:t>
            </a:r>
            <a:r>
              <a:rPr lang="it-IT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it-IT"/>
            </a:br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95674-9A5A-C082-DDF8-9AD1D4507155}"/>
              </a:ext>
            </a:extLst>
          </p:cNvPr>
          <p:cNvSpPr txBox="1"/>
          <p:nvPr/>
        </p:nvSpPr>
        <p:spPr>
          <a:xfrm>
            <a:off x="1716741" y="5527629"/>
            <a:ext cx="912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>
                <a:latin typeface="Avenir"/>
              </a:rPr>
              <a:t>✔️ Utile per stili semplici 		❌ Non riutilizzabile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B9367-F609-F89A-053D-D3FEDB328069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00343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466DF-7484-7BA8-746B-468513D07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A44C-EDC7-40FD-B4C1-20E143FEC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Stile dinamico </a:t>
            </a:r>
            <a:r>
              <a:rPr lang="it-IT" err="1"/>
              <a:t>Inline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B94F5-9899-DD35-76FA-36D6B897B5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it-IT"/>
              <a:t>Puoi applicare stili dinamici usando </a:t>
            </a:r>
            <a:r>
              <a:rPr lang="it-IT" b="1"/>
              <a:t>operatori ternari</a:t>
            </a:r>
            <a:r>
              <a:rPr lang="it-IT"/>
              <a:t> o variabili.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8079EF-3316-368B-B985-DFC27DB79E05}"/>
              </a:ext>
            </a:extLst>
          </p:cNvPr>
          <p:cNvGrpSpPr/>
          <p:nvPr/>
        </p:nvGrpSpPr>
        <p:grpSpPr>
          <a:xfrm>
            <a:off x="6395125" y="1459997"/>
            <a:ext cx="4731630" cy="4669303"/>
            <a:chOff x="1151585" y="356097"/>
            <a:chExt cx="6106465" cy="634393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B409D7-9420-C42D-F92B-421D8FD39D0F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35">
              <a:extLst>
                <a:ext uri="{FF2B5EF4-FFF2-40B4-BE49-F238E27FC236}">
                  <a16:creationId xmlns:a16="http://schemas.microsoft.com/office/drawing/2014/main" id="{6FE9D144-0EDE-ACB3-415E-1B9F197E6882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311AB6C-8403-B75B-523B-972D193F790B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37">
              <a:extLst>
                <a:ext uri="{FF2B5EF4-FFF2-40B4-BE49-F238E27FC236}">
                  <a16:creationId xmlns:a16="http://schemas.microsoft.com/office/drawing/2014/main" id="{7DE8C929-BC84-5754-C101-B180ACBC505E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9CA8420-518E-9142-330D-E85DB4280B03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267809-CABF-9FD0-EC04-B4525DF35D3C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4E5A072-B5A2-AD5E-AE1B-A5307751A3F7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84834A1-DFF9-7269-4A75-31ADDDD1A53F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A118B64-90B5-EFFA-BF34-BB57D126A1CE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78C9E38-24F4-7871-71FD-0AC116143437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0175B29-C1F8-16C3-DE53-D81C36F192CB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34">
              <a:extLst>
                <a:ext uri="{FF2B5EF4-FFF2-40B4-BE49-F238E27FC236}">
                  <a16:creationId xmlns:a16="http://schemas.microsoft.com/office/drawing/2014/main" id="{E4780C7F-56DF-5BCC-4401-AD27AE4221DE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29035CC-31E8-8960-0A84-5C3E36C001E9}"/>
                </a:ext>
              </a:extLst>
            </p:cNvPr>
            <p:cNvSpPr/>
            <p:nvPr/>
          </p:nvSpPr>
          <p:spPr>
            <a:xfrm>
              <a:off x="1200150" y="400051"/>
              <a:ext cx="6057899" cy="6299977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it-IT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endParaRPr lang="it-IT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endParaRPr lang="it-IT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isActive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style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{ </a:t>
              </a:r>
              <a:r>
                <a:rPr lang="it-IT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color: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isActive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?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"green"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: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"gray"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isActive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?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"Attivo"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: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"Non Attivo"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pPr>
                <a:lnSpc>
                  <a:spcPct val="150000"/>
                </a:lnSpc>
              </a:pP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150000"/>
                </a:lnSpc>
              </a:pP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1DBDFA-ADA3-AA92-66C6-786EA9517766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9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5A8B4BB7-D224-6EFD-B6AB-615675281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135554B-5E4B-B66E-D4B7-B453F598B1E1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0040D96-62EC-29FC-0CFD-2D84B77222E5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F76A71-F877-3BDA-A594-765CF254CE67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01237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16E21-3B66-499A-2219-3CC8E0B82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DDF6-6836-8214-E900-EC444C5E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 CSS</a:t>
            </a:r>
            <a:endParaRPr lang="it-IT" i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0A3E68-D5C6-C95B-F6CD-FC896379BC13}"/>
              </a:ext>
            </a:extLst>
          </p:cNvPr>
          <p:cNvSpPr txBox="1">
            <a:spLocks/>
          </p:cNvSpPr>
          <p:nvPr/>
        </p:nvSpPr>
        <p:spPr>
          <a:xfrm>
            <a:off x="1544568" y="3602038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8E6A31-B4B2-4927-6426-C157EC79DC1E}"/>
              </a:ext>
            </a:extLst>
          </p:cNvPr>
          <p:cNvGrpSpPr/>
          <p:nvPr/>
        </p:nvGrpSpPr>
        <p:grpSpPr>
          <a:xfrm>
            <a:off x="1023767" y="2401357"/>
            <a:ext cx="4369035" cy="1977630"/>
            <a:chOff x="1151585" y="356097"/>
            <a:chExt cx="6106465" cy="290989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800EC51-24E6-1E0D-EBC9-E0F3E509F25F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ctangle: Rounded Corners 35">
              <a:extLst>
                <a:ext uri="{FF2B5EF4-FFF2-40B4-BE49-F238E27FC236}">
                  <a16:creationId xmlns:a16="http://schemas.microsoft.com/office/drawing/2014/main" id="{7E803F8B-5164-159F-1940-7653DDF1C7E5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FBBD0F5-22B1-E5F6-7B10-39F83B748BE7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ectangle: Rounded Corners 37">
              <a:extLst>
                <a:ext uri="{FF2B5EF4-FFF2-40B4-BE49-F238E27FC236}">
                  <a16:creationId xmlns:a16="http://schemas.microsoft.com/office/drawing/2014/main" id="{BC295523-16C3-C3FB-442F-4A57CFD658BB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C57FD17-C583-B333-6E09-8CEB6DFA8DE8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238A7EE1-3528-B929-156A-35AEE656730C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A3136BC-8130-6DDD-8ED7-E9C121BA64EF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C8289462-B3BD-91E8-63DC-D2122C310AFA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8D458A4-C74F-71A5-8B97-9618D267D8C3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4D398CE-D5D0-C2A1-E946-87078F52D39A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snippet.css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7AAE0DF-00C5-3EB8-B8DA-C3FB5B7D2631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34">
              <a:extLst>
                <a:ext uri="{FF2B5EF4-FFF2-40B4-BE49-F238E27FC236}">
                  <a16:creationId xmlns:a16="http://schemas.microsoft.com/office/drawing/2014/main" id="{A6742166-C9B8-56C9-7C90-29A11EA19564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328FC016-D030-9037-0F96-7CEE756BD257}"/>
                </a:ext>
              </a:extLst>
            </p:cNvPr>
            <p:cNvSpPr/>
            <p:nvPr/>
          </p:nvSpPr>
          <p:spPr>
            <a:xfrm>
              <a:off x="1200149" y="400051"/>
              <a:ext cx="6057901" cy="2865937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b="0">
                <a:solidFill>
                  <a:srgbClr val="D7BA7D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D7BA7D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D7BA7D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D7BA7D"/>
                </a:solidFill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.titolo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red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font-size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it-IT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20px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814D2D9-5DF3-2B72-264A-C771BC01E18F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F699D2EC-98B1-3187-3EDB-5BDB6F0AE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6C4892D-4AB4-8041-161B-87BC67F62571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BC96C7B8-34F8-C189-F629-D374652EABA3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D1C9519-2E6F-8E53-FCF6-C48AF2D1173A}"/>
              </a:ext>
            </a:extLst>
          </p:cNvPr>
          <p:cNvSpPr txBox="1">
            <a:spLocks/>
          </p:cNvSpPr>
          <p:nvPr/>
        </p:nvSpPr>
        <p:spPr>
          <a:xfrm>
            <a:off x="1534282" y="1154055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React usa </a:t>
            </a:r>
            <a:r>
              <a:rPr lang="it-IT" err="1"/>
              <a:t>className</a:t>
            </a:r>
            <a:r>
              <a:rPr lang="it-IT"/>
              <a:t> al posto di class ma il funzionamento è lo stesso.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0468CC-61F5-9A3D-08B6-B4CCC3312002}"/>
              </a:ext>
            </a:extLst>
          </p:cNvPr>
          <p:cNvGrpSpPr/>
          <p:nvPr/>
        </p:nvGrpSpPr>
        <p:grpSpPr>
          <a:xfrm>
            <a:off x="6911064" y="2044400"/>
            <a:ext cx="4369035" cy="2769200"/>
            <a:chOff x="1151585" y="356097"/>
            <a:chExt cx="6106465" cy="407460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A85502B-D734-ACE5-AD57-7B35AAED8931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ctangle: Rounded Corners 35">
              <a:extLst>
                <a:ext uri="{FF2B5EF4-FFF2-40B4-BE49-F238E27FC236}">
                  <a16:creationId xmlns:a16="http://schemas.microsoft.com/office/drawing/2014/main" id="{7D7B907D-4E6D-D8D3-C67F-BD171393B9EA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ED3A754-311A-C232-ADDC-582BDD91132A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Rectangle: Rounded Corners 37">
              <a:extLst>
                <a:ext uri="{FF2B5EF4-FFF2-40B4-BE49-F238E27FC236}">
                  <a16:creationId xmlns:a16="http://schemas.microsoft.com/office/drawing/2014/main" id="{22991EA9-0569-B3D4-ADBC-A5EC9291301A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2955C7B-5FFA-5DDB-0266-80F9985187C7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5D42486D-D442-A67A-6F7B-A872CD422679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408DEE9-DE48-25CF-8019-25034029358D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191616C-C739-9778-006C-8957F2F82E44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60977CF8-B629-E972-55C3-BF193B305ACB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8DE8C9CF-46FC-E1AB-627D-405BD03217D1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6142018-1340-C351-FE87-40D6A698889B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: Rounded Corners 34">
              <a:extLst>
                <a:ext uri="{FF2B5EF4-FFF2-40B4-BE49-F238E27FC236}">
                  <a16:creationId xmlns:a16="http://schemas.microsoft.com/office/drawing/2014/main" id="{E1535E50-F17A-58E1-0672-0A8C3BC1B6E5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B9436F0D-EBF3-265A-2C8C-72A63D23B328}"/>
                </a:ext>
              </a:extLst>
            </p:cNvPr>
            <p:cNvSpPr/>
            <p:nvPr/>
          </p:nvSpPr>
          <p:spPr>
            <a:xfrm>
              <a:off x="1200150" y="397680"/>
              <a:ext cx="6057900" cy="4033026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"./styles.css"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"titolo"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Ciao!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5FB5630-51AC-E79B-10CB-AB95FA7718A3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8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069304FF-C8EF-88AD-9120-F6029449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87C0C5F-CCD3-2001-A0B6-E58A4A40F801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FF2EE66-09D4-49D4-C25A-3D9DA644C17A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F8D097-AFE0-D906-8B42-D22C8CA0ED40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36961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3460-4056-C125-A42D-4B6E16445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6BC3-D67F-73BF-BA80-B8CD82C6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Applicare dinamicamente CSS</a:t>
            </a:r>
            <a:endParaRPr lang="it-IT" i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209C8B-EBBA-9671-A0B1-4419B98FD6CE}"/>
              </a:ext>
            </a:extLst>
          </p:cNvPr>
          <p:cNvSpPr txBox="1">
            <a:spLocks/>
          </p:cNvSpPr>
          <p:nvPr/>
        </p:nvSpPr>
        <p:spPr>
          <a:xfrm>
            <a:off x="1544568" y="3602038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30850A-A89B-659D-A11C-5B6049529F0A}"/>
              </a:ext>
            </a:extLst>
          </p:cNvPr>
          <p:cNvGrpSpPr/>
          <p:nvPr/>
        </p:nvGrpSpPr>
        <p:grpSpPr>
          <a:xfrm>
            <a:off x="1023767" y="2401357"/>
            <a:ext cx="4369035" cy="2917402"/>
            <a:chOff x="1151585" y="356097"/>
            <a:chExt cx="6106465" cy="429267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FA62156-1B4F-E4E9-2CAA-D8099320187F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ctangle: Rounded Corners 35">
              <a:extLst>
                <a:ext uri="{FF2B5EF4-FFF2-40B4-BE49-F238E27FC236}">
                  <a16:creationId xmlns:a16="http://schemas.microsoft.com/office/drawing/2014/main" id="{3F9EA1C5-EC1B-5562-6FD8-A145E0E1ABEF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C9A18E3-E665-2DAA-0455-60779F37D2FF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ectangle: Rounded Corners 37">
              <a:extLst>
                <a:ext uri="{FF2B5EF4-FFF2-40B4-BE49-F238E27FC236}">
                  <a16:creationId xmlns:a16="http://schemas.microsoft.com/office/drawing/2014/main" id="{C4DB0E28-1DFD-55EB-B641-97EB61C08064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D3B5793-B7A8-1D5F-8411-89DBC9D510DF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6F08589-8C9E-8DE1-79E3-F13BE2A0B6F8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A6A4426-BA94-D1D2-515F-32064617CB24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19364C7-5ACB-1491-7E26-32E7BF179229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63C1C44-FAD7-BF02-F3AE-2214C99711A0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8646B83-CDED-0311-289A-90EC4FB5D931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snippet.css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7652E7B-830E-DBC7-8EC6-7F769FBD0CD4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34">
              <a:extLst>
                <a:ext uri="{FF2B5EF4-FFF2-40B4-BE49-F238E27FC236}">
                  <a16:creationId xmlns:a16="http://schemas.microsoft.com/office/drawing/2014/main" id="{DD6D478D-EB64-A8CA-3481-1E019FC4326A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59052E1-4A86-8415-B669-3C6FE06CFCAB}"/>
                </a:ext>
              </a:extLst>
            </p:cNvPr>
            <p:cNvSpPr/>
            <p:nvPr/>
          </p:nvSpPr>
          <p:spPr>
            <a:xfrm>
              <a:off x="1200148" y="400049"/>
              <a:ext cx="6057902" cy="4248722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b="0">
                <a:solidFill>
                  <a:srgbClr val="D7BA7D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D7BA7D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D7BA7D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D7BA7D"/>
                </a:solidFill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.success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green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endParaRPr lang="it-IT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b="0" err="1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error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it-IT">
                  <a:solidFill>
                    <a:srgbClr val="CE9178"/>
                  </a:solidFill>
                  <a:latin typeface="Consolas" panose="020B0609020204030204" pitchFamily="49" charset="0"/>
                </a:rPr>
                <a:t>red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896F477-8374-0B01-D62B-90C71E9735ED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F2B3B185-086A-3936-6CC0-8F439DADE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268AEF6-AD07-B5FD-0BEE-AC766C09C0CF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FA02465-5E3E-78B7-AF8D-F4DE9B2C5364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AAB0FD1-083E-86F1-3550-E11A3321B2EB}"/>
              </a:ext>
            </a:extLst>
          </p:cNvPr>
          <p:cNvSpPr txBox="1">
            <a:spLocks/>
          </p:cNvSpPr>
          <p:nvPr/>
        </p:nvSpPr>
        <p:spPr>
          <a:xfrm>
            <a:off x="1534282" y="1154055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E75CAB-7860-3763-58F4-20CCDBD2C721}"/>
              </a:ext>
            </a:extLst>
          </p:cNvPr>
          <p:cNvGrpSpPr/>
          <p:nvPr/>
        </p:nvGrpSpPr>
        <p:grpSpPr>
          <a:xfrm>
            <a:off x="6911064" y="2044400"/>
            <a:ext cx="4369035" cy="3525820"/>
            <a:chOff x="1151585" y="356097"/>
            <a:chExt cx="6106465" cy="407460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4DF163F-CD5C-63AD-F91F-7973D2450C6D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ctangle: Rounded Corners 35">
              <a:extLst>
                <a:ext uri="{FF2B5EF4-FFF2-40B4-BE49-F238E27FC236}">
                  <a16:creationId xmlns:a16="http://schemas.microsoft.com/office/drawing/2014/main" id="{30D7A062-103C-EC2C-D7EB-6D886304C9A9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7BC17FA-7645-F8A3-0EBF-ED878BCBB227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Rectangle: Rounded Corners 37">
              <a:extLst>
                <a:ext uri="{FF2B5EF4-FFF2-40B4-BE49-F238E27FC236}">
                  <a16:creationId xmlns:a16="http://schemas.microsoft.com/office/drawing/2014/main" id="{AA61B6B2-02FB-81EB-0FC1-58C21CB32117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9921616-347B-2745-1A7F-37F76C7FDA79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313DBD1-FEDA-11D0-66AE-E7CE0D7B9340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E73CCB3A-3FFE-FBDD-72EE-B435413F597A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FDAD6EF-813A-230D-C768-43E5F3E73D54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EA3A8AC4-3CFA-3B9D-4272-EEA51309B098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8D20F9A-1F65-CF9B-0921-0CA0AF732376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D56A895-629E-EEF4-5FF0-1D962FFAA201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: Rounded Corners 34">
              <a:extLst>
                <a:ext uri="{FF2B5EF4-FFF2-40B4-BE49-F238E27FC236}">
                  <a16:creationId xmlns:a16="http://schemas.microsoft.com/office/drawing/2014/main" id="{E778BFE7-24EC-6058-A107-793B3413C4C2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657625F-CC2F-F5B1-2B18-689CE30115A8}"/>
                </a:ext>
              </a:extLst>
            </p:cNvPr>
            <p:cNvSpPr/>
            <p:nvPr/>
          </p:nvSpPr>
          <p:spPr>
            <a:xfrm>
              <a:off x="1200150" y="397680"/>
              <a:ext cx="6057900" cy="4033026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"./styles.css"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isError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isError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?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it-IT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error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: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"success"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Messaggio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458FBA5-5056-28FD-A688-D423A72EB9A2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8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E5AFCBB0-60CD-9C69-62BD-A61D74D5D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E52B8FD-45FD-AAF2-6498-112135E9E0F7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F1BB0ACB-DD71-7716-FDB3-722EE191C6F2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03EEE5-E5BE-91C0-5BC9-EF91B5D0356A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95017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2F3C0-941B-B156-1EA2-1F5BC5419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B8189-BF59-04A0-2EC2-993BA7F00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Esercizio 2</a:t>
            </a:r>
            <a:br>
              <a:rPr lang="it-IT"/>
            </a:b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06DB6-0878-010C-61E0-841EC26CF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7966" y="2920483"/>
            <a:ext cx="10276068" cy="2023509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Aggiungiamo un po’ di colore all’esercizio precedente, </a:t>
            </a:r>
          </a:p>
          <a:p>
            <a:pPr marL="0" indent="0">
              <a:buNone/>
            </a:pPr>
            <a:r>
              <a:rPr lang="it-IT"/>
              <a:t>Modificare Items in un oggetto complesso composto a da name e </a:t>
            </a:r>
            <a:r>
              <a:rPr lang="it-IT" err="1"/>
              <a:t>isActive</a:t>
            </a:r>
            <a:endParaRPr lang="it-IT"/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Creare una classe </a:t>
            </a:r>
            <a:r>
              <a:rPr lang="it-IT" err="1"/>
              <a:t>css</a:t>
            </a:r>
            <a:r>
              <a:rPr lang="it-IT"/>
              <a:t> normale e una classe </a:t>
            </a:r>
            <a:r>
              <a:rPr lang="it-IT" err="1"/>
              <a:t>css</a:t>
            </a:r>
            <a:r>
              <a:rPr lang="it-IT"/>
              <a:t> </a:t>
            </a:r>
            <a:r>
              <a:rPr lang="it-IT" err="1"/>
              <a:t>invalid</a:t>
            </a:r>
            <a:r>
              <a:rPr lang="it-IT"/>
              <a:t> che applichi uno stile ai bottoni e agli elementi che abbiamo definito nell’esercizio precedente in relazione al valore </a:t>
            </a:r>
            <a:r>
              <a:rPr lang="it-IT" err="1"/>
              <a:t>isValid</a:t>
            </a:r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76BCD-EEDE-B1B7-F7B4-9EAF0CFDCE4B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⚒️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61230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D8F3-AE2E-4E52-107E-673787B9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284" y="569671"/>
            <a:ext cx="9144000" cy="1325563"/>
          </a:xfrm>
        </p:spPr>
        <p:txBody>
          <a:bodyPr/>
          <a:lstStyle/>
          <a:p>
            <a:pPr algn="ctr"/>
            <a:r>
              <a:rPr lang="it-IT"/>
              <a:t>Mostrare Liste in modo Dinamico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06BA-8C82-EE78-9DEC-16A67E1F70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4852" y="2060848"/>
            <a:ext cx="9123432" cy="2023509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In React, le liste sono elementi ripetuti basati su dati dinamici.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Il rendering delle liste si basa sul metodo </a:t>
            </a:r>
            <a:r>
              <a:rPr lang="it-IT" sz="2400">
                <a:latin typeface="Consolas" panose="020B0609020204030204" pitchFamily="49" charset="0"/>
              </a:rPr>
              <a:t>.</a:t>
            </a:r>
            <a:r>
              <a:rPr lang="it-IT" sz="2400" err="1">
                <a:latin typeface="Consolas" panose="020B0609020204030204" pitchFamily="49" charset="0"/>
              </a:rPr>
              <a:t>map</a:t>
            </a:r>
            <a:r>
              <a:rPr lang="it-IT" sz="2400">
                <a:latin typeface="Consolas" panose="020B0609020204030204" pitchFamily="49" charset="0"/>
              </a:rPr>
              <a:t>() </a:t>
            </a:r>
            <a:r>
              <a:rPr lang="it-IT"/>
              <a:t>di JavaScript, che trasforma un array di dati in una lista di elementi JSX.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FF9DC-84FD-FE33-7BE7-A29A130AFD8D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126329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81A39-217B-A745-FDAD-2470C3D93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371C-8546-6A63-515B-7EEF3133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Utilizzare la Key corretta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D0400-8B8C-7489-5D80-90330EAB14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198" y="1700808"/>
            <a:ext cx="5181600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/>
              <a:t>La proprietà key aiuta React a identificare ogni elemento della lista durante il processo di aggiornamento.</a:t>
            </a:r>
          </a:p>
          <a:p>
            <a:pPr marL="0" indent="0" algn="l">
              <a:buNone/>
            </a:pPr>
            <a:endParaRPr lang="it-IT"/>
          </a:p>
          <a:p>
            <a:pPr marL="0" indent="0" algn="l">
              <a:buNone/>
            </a:pPr>
            <a:r>
              <a:rPr lang="it-IT"/>
              <a:t>Se la key è assente o sbagliata, React potrebbe:</a:t>
            </a:r>
          </a:p>
          <a:p>
            <a:pPr marL="0" indent="0" algn="l">
              <a:buNone/>
            </a:pPr>
            <a:r>
              <a:rPr lang="it-IT"/>
              <a:t>❌ Rimuovere e ricreare elementi inutilmente</a:t>
            </a:r>
          </a:p>
          <a:p>
            <a:pPr marL="0" indent="0" algn="l">
              <a:buNone/>
            </a:pPr>
            <a:r>
              <a:rPr lang="it-IT"/>
              <a:t>❌ Perdere lo stato di elementi interattivi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FD9B7A-AE6E-2DDF-1C6B-B4BC7A668817}"/>
              </a:ext>
            </a:extLst>
          </p:cNvPr>
          <p:cNvGrpSpPr/>
          <p:nvPr/>
        </p:nvGrpSpPr>
        <p:grpSpPr>
          <a:xfrm>
            <a:off x="838197" y="1812315"/>
            <a:ext cx="4731630" cy="4491127"/>
            <a:chOff x="1151585" y="356097"/>
            <a:chExt cx="6106465" cy="61018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78D6D84-3050-80C7-C039-68382F5B5052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35">
              <a:extLst>
                <a:ext uri="{FF2B5EF4-FFF2-40B4-BE49-F238E27FC236}">
                  <a16:creationId xmlns:a16="http://schemas.microsoft.com/office/drawing/2014/main" id="{1BDE0D3C-4AFF-E772-0BBA-488AE1DB0E6F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174587-A5BC-E00D-689B-88A394096A5F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7">
              <a:extLst>
                <a:ext uri="{FF2B5EF4-FFF2-40B4-BE49-F238E27FC236}">
                  <a16:creationId xmlns:a16="http://schemas.microsoft.com/office/drawing/2014/main" id="{7F0188C2-D10A-638F-DE53-2E24854F7500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04539E6-E521-184B-516F-14D700BBAE08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07AC24-DF6E-32BC-77FC-E29CDE293C3B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CC22AD-7BA7-E58F-58EF-E933F6C19456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EA7F3B2-5A92-A78B-0863-5CD65D5337E8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9B8D0B-20B4-34D0-51CD-2717272C6546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C4D4696-F030-5A44-99DF-C5FEBDD98FC3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5625F-5C65-B651-80F3-BED00564D638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1FA18C57-A5E7-CDA1-D766-9FCEB3257F59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5FF915E-4CAA-B358-4331-A1B0F0B8C7A2}"/>
                </a:ext>
              </a:extLst>
            </p:cNvPr>
            <p:cNvSpPr/>
            <p:nvPr/>
          </p:nvSpPr>
          <p:spPr>
            <a:xfrm>
              <a:off x="1200150" y="400050"/>
              <a:ext cx="6057900" cy="6057900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names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"Riccardo"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"Luca"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"Anna"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names</a:t>
              </a:r>
              <a:r>
                <a:rPr lang="it-IT" sz="14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map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key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))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//✅ Usare un id univoco dal </a:t>
              </a:r>
              <a:r>
                <a:rPr lang="it-IT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backend</a:t>
              </a:r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o dai dati</a:t>
              </a:r>
            </a:p>
            <a:p>
              <a:pPr>
                <a:lnSpc>
                  <a:spcPts val="1425"/>
                </a:lnSpc>
              </a:pP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//❌ Indici di array come key (solo se la lista è statica e non si modifica).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6F0479-CCE7-36A3-3BFE-3597EE143D05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36A6DAAE-A83C-B4FA-B764-6A2A5A21E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C60237-861C-3D6C-B7B1-A6D7EFB90170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CE4BCCD-E2AD-294E-F164-E64A382930A5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0A3B9A-18D5-9530-2E03-FA70C901CA35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49581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DE49-0B3A-A7CC-3432-ABFE02116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4A8AB-8B58-0593-FA75-07A01A2F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</p:spPr>
        <p:txBody>
          <a:bodyPr>
            <a:normAutofit/>
          </a:bodyPr>
          <a:lstStyle/>
          <a:p>
            <a:r>
              <a:rPr lang="it-IT"/>
              <a:t>Argomenti del giorno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F3E2622-9EC6-2689-99F0-ECDAF5A04AD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45825060"/>
              </p:ext>
            </p:extLst>
          </p:nvPr>
        </p:nvGraphicFramePr>
        <p:xfrm>
          <a:off x="838198" y="1825624"/>
          <a:ext cx="10515599" cy="4008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4817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EC012-52AE-F750-C8BE-D7C4C3615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C417-2FB3-4D59-3084-C5E5F104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Liste Condizionali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25EEE-BF74-B3E3-22CC-727C49E74B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34571" y="1424677"/>
            <a:ext cx="5233209" cy="4008645"/>
          </a:xfrm>
        </p:spPr>
        <p:txBody>
          <a:bodyPr/>
          <a:lstStyle/>
          <a:p>
            <a:pPr algn="l"/>
            <a:r>
              <a:rPr lang="it-IT"/>
              <a:t>Ogni volta che cambia la lista, React confronta la versione precedente con quella nuova.</a:t>
            </a:r>
            <a:br>
              <a:rPr lang="it-IT"/>
            </a:br>
            <a:endParaRPr lang="it-IT"/>
          </a:p>
          <a:p>
            <a:pPr algn="l"/>
            <a:r>
              <a:rPr lang="it-IT"/>
              <a:t>Le key aiutano React a capire quali elementi sono stati </a:t>
            </a:r>
            <a:r>
              <a:rPr lang="it-IT" b="1"/>
              <a:t>aggiunti, rimossi o riordinati</a:t>
            </a:r>
            <a:r>
              <a:rPr lang="it-IT"/>
              <a:t>.</a:t>
            </a:r>
            <a:br>
              <a:rPr lang="it-IT"/>
            </a:br>
            <a:endParaRPr lang="it-IT"/>
          </a:p>
          <a:p>
            <a:pPr algn="l"/>
            <a:r>
              <a:rPr lang="it-IT"/>
              <a:t>Se la lista è lunga, React usa </a:t>
            </a:r>
            <a:r>
              <a:rPr lang="it-IT" b="1"/>
              <a:t>algoritmi ottimizzati (</a:t>
            </a:r>
            <a:r>
              <a:rPr lang="it-IT" b="1" err="1"/>
              <a:t>diffing</a:t>
            </a:r>
            <a:r>
              <a:rPr lang="it-IT" b="1"/>
              <a:t>)</a:t>
            </a:r>
            <a:r>
              <a:rPr lang="it-IT"/>
              <a:t> per aggiornare solo le parti necessarie.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AB9260-110A-60DA-8637-5C77A6A2D81B}"/>
              </a:ext>
            </a:extLst>
          </p:cNvPr>
          <p:cNvGrpSpPr/>
          <p:nvPr/>
        </p:nvGrpSpPr>
        <p:grpSpPr>
          <a:xfrm>
            <a:off x="838197" y="1812315"/>
            <a:ext cx="4731630" cy="4491127"/>
            <a:chOff x="1151585" y="356097"/>
            <a:chExt cx="6106465" cy="61018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CFE75F1-AF47-72C3-05CF-B64E5B02A08D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35">
              <a:extLst>
                <a:ext uri="{FF2B5EF4-FFF2-40B4-BE49-F238E27FC236}">
                  <a16:creationId xmlns:a16="http://schemas.microsoft.com/office/drawing/2014/main" id="{935AC363-D9D0-07F9-DC2F-BDF9ACE2E494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1B1B52-7C92-42FB-E571-345D430199AD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7">
              <a:extLst>
                <a:ext uri="{FF2B5EF4-FFF2-40B4-BE49-F238E27FC236}">
                  <a16:creationId xmlns:a16="http://schemas.microsoft.com/office/drawing/2014/main" id="{874C5E40-BE9E-26F1-4A5B-30203AADDAE6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387CA8-1588-79C9-E531-C3B87C30B944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B94033D-4DE3-8D21-5F36-BFC1364F4FD3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57F8566-5E45-1F41-720F-4C3AB999FAFB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CAEAC91-1EA3-D532-22C1-5CA86A2628D2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099E56B-7196-BF2F-3ABD-004CF4D28C42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D025C7-0612-884E-2161-F1DBFBE59EDA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286EAA-1E1D-2E41-0CFA-2729651F4A58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0EB48DCF-7FA7-C4F8-57E2-44C8AFD13EE3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D121C5F-39C1-7C1F-E8D0-93997828C180}"/>
                </a:ext>
              </a:extLst>
            </p:cNvPr>
            <p:cNvSpPr/>
            <p:nvPr/>
          </p:nvSpPr>
          <p:spPr>
            <a:xfrm>
              <a:off x="1200150" y="400050"/>
              <a:ext cx="6057900" cy="6057900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endPara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40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names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"Riccardo"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"Luca"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"Anna"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pPr>
                <a:lnSpc>
                  <a:spcPts val="1425"/>
                </a:lnSpc>
              </a:pPr>
              <a:endParaRPr lang="it-IT" sz="140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names</a:t>
              </a:r>
              <a:r>
                <a:rPr lang="it-IT" sz="14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length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&gt; </a:t>
              </a:r>
              <a:r>
                <a:rPr lang="it-IT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? (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names</a:t>
              </a:r>
              <a:r>
                <a:rPr lang="it-IT" sz="14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map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key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))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) : (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Empty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List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)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ts val="1425"/>
                </a:lnSpc>
              </a:pP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765C92-ABE0-5835-15CC-128529EF41AB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25B62585-FF61-0316-D9EA-8C01498BB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4BF6B90-C79B-14DE-B5DC-12737D694A38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08D786D-4C30-AFA3-3029-62C097BE8A90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08F463-C663-E0CC-D9AC-7A12AA5967F2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733912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35793-2987-EB36-C6BC-0011BFDD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52C8-36A0-390A-E19E-3B67E6E0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Liste di Componenti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C7E58-CE7A-B1A2-C417-11AF70BDFA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In certe situazioni può essere molto utile </a:t>
            </a:r>
            <a:r>
              <a:rPr lang="it-IT" err="1"/>
              <a:t>renderizzare</a:t>
            </a:r>
            <a:r>
              <a:rPr lang="it-IT"/>
              <a:t> una lista di componenti. 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Anche in questo caso basta appoggiarsi alla funzioni </a:t>
            </a:r>
            <a:r>
              <a:rPr lang="it-IT" sz="2400">
                <a:latin typeface="Consolas" panose="020B0609020204030204" pitchFamily="49" charset="0"/>
              </a:rPr>
              <a:t>.</a:t>
            </a:r>
            <a:r>
              <a:rPr lang="it-IT" sz="2400" err="1">
                <a:latin typeface="Consolas" panose="020B0609020204030204" pitchFamily="49" charset="0"/>
              </a:rPr>
              <a:t>map</a:t>
            </a:r>
            <a:r>
              <a:rPr lang="it-IT" sz="2400">
                <a:latin typeface="Consolas" panose="020B0609020204030204" pitchFamily="49" charset="0"/>
              </a:rPr>
              <a:t>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E082D5-4DEF-E57F-C516-BB304A716FA1}"/>
              </a:ext>
            </a:extLst>
          </p:cNvPr>
          <p:cNvGrpSpPr/>
          <p:nvPr/>
        </p:nvGrpSpPr>
        <p:grpSpPr>
          <a:xfrm>
            <a:off x="838197" y="1812315"/>
            <a:ext cx="4731630" cy="4491127"/>
            <a:chOff x="1151585" y="356097"/>
            <a:chExt cx="6106465" cy="61018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90DF24-C83E-2E6A-F5A5-D99030DC48DC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35">
              <a:extLst>
                <a:ext uri="{FF2B5EF4-FFF2-40B4-BE49-F238E27FC236}">
                  <a16:creationId xmlns:a16="http://schemas.microsoft.com/office/drawing/2014/main" id="{41542CEB-BFCA-ACA8-75D6-81C2A949F01F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3F25CD-32E8-5D52-680A-CEE78E6179C3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7">
              <a:extLst>
                <a:ext uri="{FF2B5EF4-FFF2-40B4-BE49-F238E27FC236}">
                  <a16:creationId xmlns:a16="http://schemas.microsoft.com/office/drawing/2014/main" id="{5B5EF2FE-2117-A703-7BFE-A6379C6FEFFB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FB3010D-1529-E89D-8848-0E8E5D90940B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3AA05CE-669F-1BC5-DE88-E293D2F795DA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AA4C60A-80E1-EE40-7FFA-DDD2C250154A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E633A10-D3C1-34BA-C10A-E3E3B4084781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47973B-2413-CF23-62A4-944A605DBEF4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0EBBE9A-0DA5-53E0-9656-1F90BF1DC86C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6AA817-2643-CFB4-C214-C8C42E208108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8DCF5F81-0714-0691-5198-9C790C962892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39AD5B3-AA00-B474-855F-DCDA0F51B6BB}"/>
                </a:ext>
              </a:extLst>
            </p:cNvPr>
            <p:cNvSpPr/>
            <p:nvPr/>
          </p:nvSpPr>
          <p:spPr>
            <a:xfrm>
              <a:off x="1200150" y="400050"/>
              <a:ext cx="6057900" cy="6057900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endPara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40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names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"Riccardo"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"Luca"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"Anna"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pPr>
                <a:lnSpc>
                  <a:spcPts val="1425"/>
                </a:lnSpc>
              </a:pPr>
              <a:endParaRPr lang="it-IT" sz="140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40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}) {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names</a:t>
              </a:r>
              <a:r>
                <a:rPr lang="it-IT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map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key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/&gt;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))}</a:t>
              </a: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6023D6-F6A3-67FF-24E4-39E9CFF985F6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62F96E8C-0312-3DC6-9A5B-E5DB27E1B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3108B13-7672-5F64-6575-93B176479285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8A15106-537C-0E21-2F8B-CF3360EA368A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ABB6AA-6D53-F47F-045D-1206E2FDF1BF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41758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ADE3-2E7B-2C4E-9BD5-94CD8A19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80F7-FE07-E68F-9A3D-91589F5F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320" y="1591816"/>
            <a:ext cx="9144000" cy="1325563"/>
          </a:xfrm>
        </p:spPr>
        <p:txBody>
          <a:bodyPr/>
          <a:lstStyle/>
          <a:p>
            <a:r>
              <a:rPr lang="it-IT"/>
              <a:t>Esercizio 3 </a:t>
            </a:r>
            <a:r>
              <a:rPr lang="it-IT">
                <a:hlinkClick r:id="rId2"/>
              </a:rPr>
              <a:t>🔗</a:t>
            </a:r>
            <a:br>
              <a:rPr lang="it-IT"/>
            </a:b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F212C-6228-DF11-1D06-3097028B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888" y="2917379"/>
            <a:ext cx="9123432" cy="2023509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Modifichiamo nuovamente l’array di items e aggiungi qualche </a:t>
            </a:r>
            <a:r>
              <a:rPr lang="it-IT" err="1"/>
              <a:t>null</a:t>
            </a:r>
            <a:endParaRPr lang="it-IT"/>
          </a:p>
          <a:p>
            <a:pPr marL="0" indent="0">
              <a:buNone/>
            </a:pPr>
            <a:r>
              <a:rPr lang="it-IT"/>
              <a:t>Ora il nostro scopo è quello di ottimizzare il componente precedente e gestire i valori mancanti</a:t>
            </a:r>
          </a:p>
          <a:p>
            <a:pPr marL="0" indent="0">
              <a:buNone/>
            </a:pPr>
            <a:r>
              <a:rPr lang="it-IT"/>
              <a:t>Ottimizza il componente precedente mostrando gli elementi in maniera dinamica quando presenti</a:t>
            </a:r>
          </a:p>
          <a:p>
            <a:pPr marL="0" indent="0">
              <a:buNone/>
            </a:pPr>
            <a:r>
              <a:rPr lang="it-IT"/>
              <a:t>Se l’elemento è </a:t>
            </a:r>
            <a:r>
              <a:rPr lang="it-IT" err="1"/>
              <a:t>null</a:t>
            </a:r>
            <a:r>
              <a:rPr lang="it-IT"/>
              <a:t> mostra un </a:t>
            </a:r>
            <a:r>
              <a:rPr lang="it-IT" err="1"/>
              <a:t>placeholder</a:t>
            </a:r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C4132-F228-1B1C-29D6-AA2D32CFFA56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⚒️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6550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C179-E3FA-67F4-ED65-E5506816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69671"/>
            <a:ext cx="9144000" cy="1325563"/>
          </a:xfrm>
        </p:spPr>
        <p:txBody>
          <a:bodyPr/>
          <a:lstStyle/>
          <a:p>
            <a:pPr algn="ctr"/>
            <a:r>
              <a:rPr lang="it-IT" err="1"/>
              <a:t>Props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DF2D2-3982-D7E8-D703-57131B7D9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4284" y="1895234"/>
            <a:ext cx="9123432" cy="2023509"/>
          </a:xfrm>
        </p:spPr>
        <p:txBody>
          <a:bodyPr/>
          <a:lstStyle/>
          <a:p>
            <a:pPr marL="0" indent="0" algn="ctr">
              <a:buNone/>
            </a:pPr>
            <a:r>
              <a:rPr lang="it-IT"/>
              <a:t>I </a:t>
            </a:r>
            <a:r>
              <a:rPr lang="it-IT" err="1"/>
              <a:t>I</a:t>
            </a:r>
            <a:r>
              <a:rPr lang="it-IT"/>
              <a:t> </a:t>
            </a:r>
            <a:r>
              <a:rPr lang="it-IT" b="1" err="1"/>
              <a:t>props</a:t>
            </a:r>
            <a:r>
              <a:rPr lang="it-IT"/>
              <a:t> (abbreviazione di "</a:t>
            </a:r>
            <a:r>
              <a:rPr lang="it-IT" err="1"/>
              <a:t>properties</a:t>
            </a:r>
            <a:r>
              <a:rPr lang="it-IT"/>
              <a:t>") in React sono il meccanismo principale per passare dati da un componente padre a un componente figlio. </a:t>
            </a:r>
          </a:p>
          <a:p>
            <a:pPr marL="0" indent="0" algn="ctr">
              <a:buNone/>
            </a:pPr>
            <a:endParaRPr lang="it-IT"/>
          </a:p>
          <a:p>
            <a:pPr marL="0" indent="0" algn="ctr">
              <a:buNone/>
            </a:pPr>
            <a:r>
              <a:rPr lang="it-IT"/>
              <a:t>Sono </a:t>
            </a:r>
            <a:r>
              <a:rPr lang="it-IT" b="1"/>
              <a:t>immutabili</a:t>
            </a:r>
            <a:r>
              <a:rPr lang="it-IT"/>
              <a:t> e permettono di rendere i componenti </a:t>
            </a:r>
            <a:r>
              <a:rPr lang="it-IT" b="1"/>
              <a:t>riutilizzabili e configurabili</a:t>
            </a:r>
            <a:r>
              <a:rPr lang="it-IT"/>
              <a:t>..</a:t>
            </a:r>
          </a:p>
          <a:p>
            <a:pPr marL="0" indent="0" algn="ctr">
              <a:buNone/>
            </a:pPr>
            <a:r>
              <a:rPr lang="it-IT"/>
              <a:t> </a:t>
            </a:r>
          </a:p>
          <a:p>
            <a:pPr marL="0" indent="0" algn="ctr">
              <a:buNone/>
            </a:pPr>
            <a:r>
              <a:rPr lang="it-IT"/>
              <a:t>I </a:t>
            </a:r>
            <a:r>
              <a:rPr lang="it-IT" err="1"/>
              <a:t>props</a:t>
            </a:r>
            <a:r>
              <a:rPr lang="it-IT"/>
              <a:t> sono simili agli attributi HTML, ma possono contenere qualsiasi tipo di dato (stringhe, numeri, oggetti, array, ecc.).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213135-1EA4-BAD4-E951-D8728432F87C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135134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77D6-E0E0-1267-5F0E-7518AD15E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0007"/>
            <a:ext cx="12192000" cy="3518453"/>
          </a:xfrm>
        </p:spPr>
        <p:txBody>
          <a:bodyPr/>
          <a:lstStyle/>
          <a:p>
            <a:pPr algn="ctr"/>
            <a:r>
              <a:rPr lang="it-IT"/>
              <a:t>Tipologie di </a:t>
            </a:r>
            <a:r>
              <a:rPr lang="it-IT" err="1"/>
              <a:t>props</a:t>
            </a:r>
            <a:r>
              <a:rPr lang="it-IT"/>
              <a:t> JSX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A4DC7E-110F-0DCF-9660-C29346867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912721"/>
              </p:ext>
            </p:extLst>
          </p:nvPr>
        </p:nvGraphicFramePr>
        <p:xfrm>
          <a:off x="1636395" y="2759234"/>
          <a:ext cx="8919210" cy="2926080"/>
        </p:xfrm>
        <a:graphic>
          <a:graphicData uri="http://schemas.openxmlformats.org/drawingml/2006/table">
            <a:tbl>
              <a:tblPr/>
              <a:tblGrid>
                <a:gridCol w="2973070">
                  <a:extLst>
                    <a:ext uri="{9D8B030D-6E8A-4147-A177-3AD203B41FA5}">
                      <a16:colId xmlns:a16="http://schemas.microsoft.com/office/drawing/2014/main" val="3535444534"/>
                    </a:ext>
                  </a:extLst>
                </a:gridCol>
                <a:gridCol w="2973070">
                  <a:extLst>
                    <a:ext uri="{9D8B030D-6E8A-4147-A177-3AD203B41FA5}">
                      <a16:colId xmlns:a16="http://schemas.microsoft.com/office/drawing/2014/main" val="742899066"/>
                    </a:ext>
                  </a:extLst>
                </a:gridCol>
                <a:gridCol w="2973070">
                  <a:extLst>
                    <a:ext uri="{9D8B030D-6E8A-4147-A177-3AD203B41FA5}">
                      <a16:colId xmlns:a16="http://schemas.microsoft.com/office/drawing/2014/main" val="1004062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b="1"/>
                        <a:t>Caratteristica</a:t>
                      </a:r>
                      <a:endParaRPr lang="it-I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1"/>
                        <a:t>Children Prop</a:t>
                      </a:r>
                      <a:endParaRPr lang="it-I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1"/>
                        <a:t>Attribute Prop</a:t>
                      </a:r>
                      <a:endParaRPr lang="it-I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485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1"/>
                        <a:t>Definizione</a:t>
                      </a:r>
                      <a:endParaRPr lang="it-I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Contenuto tra i tag di apertura e chiusura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Valori passati come attributi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976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1"/>
                        <a:t>Esempio</a:t>
                      </a:r>
                      <a:endParaRPr lang="it-I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&lt;Component&gt;Contenuto&lt;/Component&gt;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&lt;Component </a:t>
                      </a:r>
                      <a:r>
                        <a:rPr lang="it-IT" err="1"/>
                        <a:t>attr</a:t>
                      </a:r>
                      <a:r>
                        <a:rPr lang="it-IT"/>
                        <a:t>="valore" /&gt;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126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1"/>
                        <a:t>Uso</a:t>
                      </a:r>
                      <a:endParaRPr lang="it-I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Per contenuti dinamici o annidati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Per passare dati o configurazioni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029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1"/>
                        <a:t>Accesso</a:t>
                      </a:r>
                      <a:endParaRPr lang="it-I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Tramite props.children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Tramite </a:t>
                      </a:r>
                      <a:r>
                        <a:rPr lang="it-IT" err="1"/>
                        <a:t>props.nomeAttributo</a:t>
                      </a:r>
                      <a:endParaRPr lang="it-I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9508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271904-4AA9-CBE6-2301-DE65FC6E0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94451"/>
              </p:ext>
            </p:extLst>
          </p:nvPr>
        </p:nvGraphicFramePr>
        <p:xfrm>
          <a:off x="1055440" y="2257066"/>
          <a:ext cx="10081122" cy="34282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534804332"/>
                    </a:ext>
                  </a:extLst>
                </a:gridCol>
                <a:gridCol w="4284476">
                  <a:extLst>
                    <a:ext uri="{9D8B030D-6E8A-4147-A177-3AD203B41FA5}">
                      <a16:colId xmlns:a16="http://schemas.microsoft.com/office/drawing/2014/main" val="3617862640"/>
                    </a:ext>
                  </a:extLst>
                </a:gridCol>
                <a:gridCol w="3852430">
                  <a:extLst>
                    <a:ext uri="{9D8B030D-6E8A-4147-A177-3AD203B41FA5}">
                      <a16:colId xmlns:a16="http://schemas.microsoft.com/office/drawing/2014/main" val="485069657"/>
                    </a:ext>
                  </a:extLst>
                </a:gridCol>
              </a:tblGrid>
              <a:tr h="433730">
                <a:tc>
                  <a:txBody>
                    <a:bodyPr/>
                    <a:lstStyle/>
                    <a:p>
                      <a:r>
                        <a:rPr lang="it-IT" b="1"/>
                        <a:t>Caratteristica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b="1"/>
                        <a:t>Children </a:t>
                      </a:r>
                      <a:r>
                        <a:rPr lang="it-IT" b="1" err="1"/>
                        <a:t>Prop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b="1"/>
                        <a:t>Attribute Prop</a:t>
                      </a:r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375644"/>
                  </a:ext>
                </a:extLst>
              </a:tr>
              <a:tr h="748629">
                <a:tc>
                  <a:txBody>
                    <a:bodyPr/>
                    <a:lstStyle/>
                    <a:p>
                      <a:r>
                        <a:rPr lang="it-IT" b="1"/>
                        <a:t>Definizione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Contenuto tra i tag di apertura e chiusura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Valori passati come attributi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323057"/>
                  </a:ext>
                </a:extLst>
              </a:tr>
              <a:tr h="748629">
                <a:tc>
                  <a:txBody>
                    <a:bodyPr/>
                    <a:lstStyle/>
                    <a:p>
                      <a:r>
                        <a:rPr lang="it-IT" b="1"/>
                        <a:t>Esempio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Consolas" panose="020B0609020204030204" pitchFamily="49" charset="0"/>
                        </a:rPr>
                        <a:t>&lt;Component&gt;Contenuto&lt;/Component&gt;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Consolas" panose="020B0609020204030204" pitchFamily="49" charset="0"/>
                        </a:rPr>
                        <a:t>&lt;Component </a:t>
                      </a:r>
                      <a:r>
                        <a:rPr lang="it-IT" err="1">
                          <a:latin typeface="Consolas" panose="020B0609020204030204" pitchFamily="49" charset="0"/>
                        </a:rPr>
                        <a:t>attr</a:t>
                      </a:r>
                      <a:r>
                        <a:rPr lang="it-IT">
                          <a:latin typeface="Consolas" panose="020B0609020204030204" pitchFamily="49" charset="0"/>
                        </a:rPr>
                        <a:t>="valore" /&gt;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7706417"/>
                  </a:ext>
                </a:extLst>
              </a:tr>
              <a:tr h="748629">
                <a:tc>
                  <a:txBody>
                    <a:bodyPr/>
                    <a:lstStyle/>
                    <a:p>
                      <a:r>
                        <a:rPr lang="it-IT" b="1"/>
                        <a:t>Uso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Per contenuti dinamici o annidati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Per passare dati o configurazioni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374728"/>
                  </a:ext>
                </a:extLst>
              </a:tr>
              <a:tr h="748629">
                <a:tc>
                  <a:txBody>
                    <a:bodyPr/>
                    <a:lstStyle/>
                    <a:p>
                      <a:r>
                        <a:rPr lang="it-IT" b="1"/>
                        <a:t>Accesso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Tramite props.children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Tramite </a:t>
                      </a:r>
                      <a:r>
                        <a:rPr lang="it-IT" err="1"/>
                        <a:t>props.nomeAttributo</a:t>
                      </a:r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67673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FDCB22-5628-92F2-6C4F-819D51E84BAA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8931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2471F-4FD6-25B0-BF78-D947FF81A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3A01-F892-B004-AB32-A7151D40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it-IT"/>
              <a:t>Utilizzo delle </a:t>
            </a:r>
            <a:r>
              <a:rPr lang="it-IT" err="1"/>
              <a:t>props</a:t>
            </a:r>
            <a:r>
              <a:rPr lang="it-IT"/>
              <a:t> con </a:t>
            </a:r>
            <a:r>
              <a:rPr lang="it-IT" err="1"/>
              <a:t>destructoring</a:t>
            </a:r>
            <a:endParaRPr lang="it-I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EFF5F-36AA-815B-84D1-085F3CDD6940}"/>
              </a:ext>
            </a:extLst>
          </p:cNvPr>
          <p:cNvGrpSpPr/>
          <p:nvPr/>
        </p:nvGrpSpPr>
        <p:grpSpPr>
          <a:xfrm>
            <a:off x="785810" y="1614416"/>
            <a:ext cx="10620376" cy="4443483"/>
            <a:chOff x="1936748" y="539749"/>
            <a:chExt cx="12236522" cy="511966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251A4D5-6D5D-8AA3-E4E6-1242F3E2531C}"/>
                </a:ext>
              </a:extLst>
            </p:cNvPr>
            <p:cNvSpPr/>
            <p:nvPr/>
          </p:nvSpPr>
          <p:spPr>
            <a:xfrm>
              <a:off x="1936748" y="556277"/>
              <a:ext cx="12236520" cy="496583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7653EF-8CB1-8CF1-F1CE-7ACA2D412D4C}"/>
                </a:ext>
              </a:extLst>
            </p:cNvPr>
            <p:cNvSpPr/>
            <p:nvPr/>
          </p:nvSpPr>
          <p:spPr>
            <a:xfrm>
              <a:off x="12890799" y="819312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F5CD792-3056-9BFF-FD60-B3DBD4F85DDB}"/>
                </a:ext>
              </a:extLst>
            </p:cNvPr>
            <p:cNvSpPr/>
            <p:nvPr/>
          </p:nvSpPr>
          <p:spPr>
            <a:xfrm rot="2946111">
              <a:off x="13724787" y="818972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4A436B7-2BF7-7B42-1B24-9B3113065A25}"/>
                </a:ext>
              </a:extLst>
            </p:cNvPr>
            <p:cNvSpPr/>
            <p:nvPr/>
          </p:nvSpPr>
          <p:spPr>
            <a:xfrm rot="7954195">
              <a:off x="13722394" y="818971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917BF4C-44F3-160E-9F46-F8ACB1189AB8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08F5A3-F8F4-D8E1-6AEC-4B218A8B0DB7}"/>
                </a:ext>
              </a:extLst>
            </p:cNvPr>
            <p:cNvCxnSpPr>
              <a:cxnSpLocks/>
            </p:cNvCxnSpPr>
            <p:nvPr/>
          </p:nvCxnSpPr>
          <p:spPr>
            <a:xfrm>
              <a:off x="1936750" y="1072417"/>
              <a:ext cx="1223651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34">
              <a:extLst>
                <a:ext uri="{FF2B5EF4-FFF2-40B4-BE49-F238E27FC236}">
                  <a16:creationId xmlns:a16="http://schemas.microsoft.com/office/drawing/2014/main" id="{157ACB7B-D0F6-4CD0-D923-DD5D274C7898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40534F9-BA2C-2EB4-D49F-3661E5FAA0EF}"/>
                </a:ext>
              </a:extLst>
            </p:cNvPr>
            <p:cNvSpPr/>
            <p:nvPr/>
          </p:nvSpPr>
          <p:spPr>
            <a:xfrm>
              <a:off x="1936750" y="539749"/>
              <a:ext cx="12236520" cy="5119666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8D39D65C-3790-B13A-70F7-615C10554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27965E-EEC1-116E-9957-8FD23A88EEFD}"/>
                </a:ext>
              </a:extLst>
            </p:cNvPr>
            <p:cNvSpPr/>
            <p:nvPr/>
          </p:nvSpPr>
          <p:spPr>
            <a:xfrm>
              <a:off x="13377124" y="744931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7F571FB-E54A-2E0A-639E-307EB1C155F0}"/>
                </a:ext>
              </a:extLst>
            </p:cNvPr>
            <p:cNvSpPr/>
            <p:nvPr/>
          </p:nvSpPr>
          <p:spPr>
            <a:xfrm>
              <a:off x="13316181" y="798928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CF77DE-8078-E7D0-82BA-88FE2C041B28}"/>
                </a:ext>
              </a:extLst>
            </p:cNvPr>
            <p:cNvSpPr/>
            <p:nvPr/>
          </p:nvSpPr>
          <p:spPr>
            <a:xfrm>
              <a:off x="1981200" y="1106416"/>
              <a:ext cx="12071349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endParaRPr lang="en-US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endPara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endParaRPr lang="en-US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endPara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endParaRPr lang="en-US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endPara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endParaRPr lang="en-US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CoreConceptProps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description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</a:t>
              </a: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CoreConcept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description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"default </a:t>
              </a:r>
              <a:r>
                <a:rPr lang="it-IT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}: </a:t>
              </a:r>
              <a:r>
                <a:rPr lang="en-US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CoreConceptProps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- 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description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utilizzo del componente </a:t>
              </a:r>
              <a:r>
                <a:rPr lang="it-IT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CoreConcept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CoreConcept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"test"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description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"bla bla bla"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/&gt;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6F7BE77-3A04-2976-6DB1-27D3EF093302}"/>
              </a:ext>
            </a:extLst>
          </p:cNvPr>
          <p:cNvSpPr txBox="1">
            <a:spLocks/>
          </p:cNvSpPr>
          <p:nvPr/>
        </p:nvSpPr>
        <p:spPr>
          <a:xfrm>
            <a:off x="1222053" y="1524555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9E129-7CD6-6B99-EEEB-028E171DC19B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89548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3C14C-AA6F-4B5F-2235-C7070A950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D1F5-74ED-930B-533F-062222D5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Prop</a:t>
            </a:r>
            <a:r>
              <a:rPr lang="it-IT"/>
              <a:t> </a:t>
            </a:r>
            <a:r>
              <a:rPr lang="it-IT" err="1"/>
              <a:t>children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7AD07-54EB-966D-8DA4-583AB9E4314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94099" y="1614417"/>
            <a:ext cx="5181600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/>
              <a:t>Utilissimo per componenti riutilizzabili (come modali, layout o card).</a:t>
            </a:r>
          </a:p>
          <a:p>
            <a:pPr marL="0" indent="0" algn="l">
              <a:buNone/>
            </a:pPr>
            <a:endParaRPr lang="it-IT"/>
          </a:p>
          <a:p>
            <a:pPr marL="0" indent="0" algn="l">
              <a:buNone/>
            </a:pPr>
            <a:r>
              <a:rPr lang="it-IT"/>
              <a:t>Quando il contenuto di un componente è dinamico o personalizzabile</a:t>
            </a:r>
          </a:p>
          <a:p>
            <a:pPr marL="0" indent="0" algn="l">
              <a:buNone/>
            </a:pPr>
            <a:endParaRPr lang="it-IT"/>
          </a:p>
          <a:p>
            <a:pPr marL="0" indent="0" algn="l">
              <a:buNone/>
            </a:pPr>
            <a:r>
              <a:rPr lang="it-IT"/>
              <a:t>Per </a:t>
            </a:r>
            <a:r>
              <a:rPr lang="it-IT" err="1"/>
              <a:t>wrapping</a:t>
            </a:r>
            <a:r>
              <a:rPr lang="it-IT"/>
              <a:t> </a:t>
            </a:r>
            <a:r>
              <a:rPr lang="it-IT" err="1"/>
              <a:t>components</a:t>
            </a:r>
            <a:r>
              <a:rPr lang="it-IT"/>
              <a:t> come div, </a:t>
            </a:r>
            <a:r>
              <a:rPr lang="it-IT" err="1"/>
              <a:t>section</a:t>
            </a:r>
            <a:r>
              <a:rPr lang="it-IT"/>
              <a:t>, o componenti di </a:t>
            </a:r>
            <a:r>
              <a:rPr lang="it-IT" err="1"/>
              <a:t>layout.ale</a:t>
            </a:r>
            <a:r>
              <a:rPr lang="it-IT"/>
              <a:t> per i 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14251C-8575-1B12-A25F-23608E161B09}"/>
              </a:ext>
            </a:extLst>
          </p:cNvPr>
          <p:cNvGrpSpPr/>
          <p:nvPr/>
        </p:nvGrpSpPr>
        <p:grpSpPr>
          <a:xfrm>
            <a:off x="515380" y="951635"/>
            <a:ext cx="5052063" cy="5617511"/>
            <a:chOff x="1151585" y="356097"/>
            <a:chExt cx="6520004" cy="763221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8526E45-3332-6A52-A6BD-1F8E5019A645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35">
              <a:extLst>
                <a:ext uri="{FF2B5EF4-FFF2-40B4-BE49-F238E27FC236}">
                  <a16:creationId xmlns:a16="http://schemas.microsoft.com/office/drawing/2014/main" id="{CDDDD15B-D8FD-39BB-EE7C-3CA9CDE3140B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4AB701A-E87F-2160-CC88-372E73D29ACE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7">
              <a:extLst>
                <a:ext uri="{FF2B5EF4-FFF2-40B4-BE49-F238E27FC236}">
                  <a16:creationId xmlns:a16="http://schemas.microsoft.com/office/drawing/2014/main" id="{92B2785D-E996-EEC6-B23F-04AF19EA7A77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E647CF-6CED-FB71-D689-4F12E06FD009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315125B-9903-9A0B-72E6-3A7BD2C6F90F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C0A50CE-0CA6-998F-AE4E-947A28F16EAE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45F07E-2175-9382-A028-87446507A42E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77F54CB-88F9-D357-ED38-487855EBE6AA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B4A7C2E-A9CE-5278-FEFC-2E2AC765AC35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986D98-8854-7A48-B294-5EB226E957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EF683A27-65C8-D012-E799-11BBB501929F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57177D3-2B20-DF31-DEA9-8D03B27A38F1}"/>
                </a:ext>
              </a:extLst>
            </p:cNvPr>
            <p:cNvSpPr/>
            <p:nvPr/>
          </p:nvSpPr>
          <p:spPr>
            <a:xfrm>
              <a:off x="1200150" y="400051"/>
              <a:ext cx="6471439" cy="7588256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endParaRPr lang="it-IT" sz="140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endPara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MySectionProps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children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ReactNode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endPara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MySection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it-IT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children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}: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MySectionProps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section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children</a:t>
              </a:r>
              <a:r>
                <a:rPr lang="it-IT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section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MySection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test </a:t>
              </a:r>
              <a:r>
                <a:rPr lang="it-IT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MySection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endParaRPr lang="it-IT" sz="1400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qualsiasi elemento verrà inserito fra i tag di apertura e chiusura del nostro componente verrà </a:t>
              </a:r>
              <a:r>
                <a:rPr lang="it-IT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renderizzato</a:t>
              </a:r>
              <a:r>
                <a:rPr lang="it-IT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nella posizione da noi definita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3F120F-3759-9F03-56BB-C00513092748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6AB7FC4E-011B-EA30-0422-2FB329D94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1A6AA9-3C7F-9CF9-6F51-60EDC21AE28E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431F9D2-66C4-9E88-4A69-5AD35B1119B6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C5C7673-679E-75FE-387D-324BB383F826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239626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7964A-863D-4309-EF14-B22C09D1C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55CA-F102-21DB-E167-588A8597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Valori di default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8BB72-3CEE-B467-E3E6-CC2228696DB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it-IT"/>
              <a:t>Quando una </a:t>
            </a:r>
            <a:r>
              <a:rPr lang="it-IT" err="1"/>
              <a:t>prop</a:t>
            </a:r>
            <a:r>
              <a:rPr lang="it-IT"/>
              <a:t> non viene passata al componente, potrebbe causare errori o lasciare spazi vuoti nell'interfaccia</a:t>
            </a:r>
          </a:p>
          <a:p>
            <a:pPr marL="0" indent="0" algn="l">
              <a:buNone/>
            </a:pPr>
            <a:endParaRPr lang="it-IT"/>
          </a:p>
          <a:p>
            <a:pPr marL="0" indent="0" algn="l">
              <a:buNone/>
            </a:pPr>
            <a:r>
              <a:rPr lang="it-IT"/>
              <a:t>.Per evitare questo, React permette di definire valori di default tramite la proprietà </a:t>
            </a:r>
            <a:r>
              <a:rPr lang="it-IT" err="1"/>
              <a:t>defaultProps</a:t>
            </a:r>
            <a:r>
              <a:rPr lang="it-IT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5A6E0-5299-F8D1-237A-CE52B9F742C5}"/>
              </a:ext>
            </a:extLst>
          </p:cNvPr>
          <p:cNvGrpSpPr/>
          <p:nvPr/>
        </p:nvGrpSpPr>
        <p:grpSpPr>
          <a:xfrm>
            <a:off x="838197" y="1812315"/>
            <a:ext cx="5052063" cy="4346946"/>
            <a:chOff x="1151585" y="356097"/>
            <a:chExt cx="6520004" cy="590596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9D3AEB3-FEB6-AED8-1515-4D061DA76102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35">
              <a:extLst>
                <a:ext uri="{FF2B5EF4-FFF2-40B4-BE49-F238E27FC236}">
                  <a16:creationId xmlns:a16="http://schemas.microsoft.com/office/drawing/2014/main" id="{47D615B1-D7B4-DD0B-C18A-BD5AF6A5CA09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7ABED65-4A9B-69D7-12DC-18EE546F6F2E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7">
              <a:extLst>
                <a:ext uri="{FF2B5EF4-FFF2-40B4-BE49-F238E27FC236}">
                  <a16:creationId xmlns:a16="http://schemas.microsoft.com/office/drawing/2014/main" id="{5C6B8AA1-4231-0482-4177-4C04DB1207AB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85416C1-EC8F-50DB-FB5C-9852DF05FB0F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D89294D-AAB7-D22C-93B7-2B0205B8DCE1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A4C2210-FD2C-F5AF-704E-63D6E9CD3226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715A7F4-4B1D-C949-30C9-74F05A19392F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81AAD15-3AC8-61EA-A8A4-DD4A15C140D4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D0FB60B-7D85-22F7-55B5-F21C700F81F4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E15E7-9B40-1652-9041-13AE271DE501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09EFB946-8B32-4CC0-6724-5FE8E7CBC744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5A6BADB-6238-C484-33CE-8C0597E72E1B}"/>
                </a:ext>
              </a:extLst>
            </p:cNvPr>
            <p:cNvSpPr/>
            <p:nvPr/>
          </p:nvSpPr>
          <p:spPr>
            <a:xfrm>
              <a:off x="1200150" y="400051"/>
              <a:ext cx="6471439" cy="5862006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endParaRPr lang="en-US" sz="140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GreetingProps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pPr>
                <a:lnSpc>
                  <a:spcPct val="150000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Greeting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Utente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GreetingProps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pPr>
                <a:lnSpc>
                  <a:spcPct val="150000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Ciao,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!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150000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F89992-867C-89F2-97F6-8BE6C013E569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B709C0C2-AC3A-13AA-DE6C-2F05B8F2B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E73C0B-090E-3D42-98DE-A21897087C84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0E267E2-15F2-D832-85C6-F0BD7EA7E1B0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126A4A-9E2C-E308-723D-E19E2D9D92E0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242190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BFED9-BEEE-1AF1-9D69-7F6D86036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482A-78AF-268A-53C3-3D8E5066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Maggiore flessibilità</a:t>
            </a:r>
            <a:br>
              <a:rPr lang="it-IT"/>
            </a:br>
            <a:r>
              <a:rPr lang="it-IT" i="1"/>
              <a:t>spread operator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E418F-9643-AEA3-367B-4C0A5D7FAF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90671" y="1520788"/>
            <a:ext cx="5181600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/>
              <a:t>Lo spread operator (...) permette di passare tutti i valori di un oggetto come </a:t>
            </a:r>
            <a:r>
              <a:rPr lang="it-IT" err="1"/>
              <a:t>props</a:t>
            </a:r>
            <a:r>
              <a:rPr lang="it-IT"/>
              <a:t> in modo dinamico e compatto. </a:t>
            </a:r>
          </a:p>
          <a:p>
            <a:pPr marL="0" indent="0" algn="l">
              <a:buNone/>
            </a:pPr>
            <a:r>
              <a:rPr lang="it-IT"/>
              <a:t>È utile per:</a:t>
            </a:r>
          </a:p>
          <a:p>
            <a:pPr marL="0" indent="0" algn="l">
              <a:buNone/>
            </a:pPr>
            <a:r>
              <a:rPr lang="it-IT"/>
              <a:t>✅ Evitare di scrivere ogni </a:t>
            </a:r>
            <a:r>
              <a:rPr lang="it-IT" err="1"/>
              <a:t>prop</a:t>
            </a:r>
            <a:r>
              <a:rPr lang="it-IT"/>
              <a:t> manualmente</a:t>
            </a:r>
          </a:p>
          <a:p>
            <a:pPr marL="0" indent="0" algn="l">
              <a:buNone/>
            </a:pPr>
            <a:r>
              <a:rPr lang="it-IT"/>
              <a:t>✅ Rendere i componenti più riutilizzabili e flessibili</a:t>
            </a:r>
          </a:p>
          <a:p>
            <a:pPr marL="0" indent="0" algn="l">
              <a:buNone/>
            </a:pPr>
            <a:r>
              <a:rPr lang="it-IT"/>
              <a:t>✅ Passare </a:t>
            </a:r>
            <a:r>
              <a:rPr lang="it-IT" err="1"/>
              <a:t>props</a:t>
            </a:r>
            <a:r>
              <a:rPr lang="it-IT"/>
              <a:t> da un livello all'altro senza modificarli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AD4525-752C-99DA-ADE1-58B00B3524F3}"/>
              </a:ext>
            </a:extLst>
          </p:cNvPr>
          <p:cNvGrpSpPr/>
          <p:nvPr/>
        </p:nvGrpSpPr>
        <p:grpSpPr>
          <a:xfrm>
            <a:off x="838197" y="1812315"/>
            <a:ext cx="5052063" cy="4491127"/>
            <a:chOff x="1151585" y="356097"/>
            <a:chExt cx="6520004" cy="61018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D87424-6B04-D935-1001-82A676B6B07F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35">
              <a:extLst>
                <a:ext uri="{FF2B5EF4-FFF2-40B4-BE49-F238E27FC236}">
                  <a16:creationId xmlns:a16="http://schemas.microsoft.com/office/drawing/2014/main" id="{8B83CA3B-4E69-E75E-1E3F-563E414E1AEE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7B1A086-CFCA-029C-416F-6AB85E37DF45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7">
              <a:extLst>
                <a:ext uri="{FF2B5EF4-FFF2-40B4-BE49-F238E27FC236}">
                  <a16:creationId xmlns:a16="http://schemas.microsoft.com/office/drawing/2014/main" id="{4F9FA1D8-D58C-5C3E-10C3-8D9B31600AD7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006EF4F-BB0B-84D6-C0B8-92CE921E3553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C6103EA-9015-9743-A8C3-9690762B6D7C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EBB0073-54B4-52D0-C8B8-05E173AA18CD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FDDA7DE-9643-5F58-4969-83F7ECA2367E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3DA56C8-845F-6D1C-087C-F6C4EB89C789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3D0DB86-F297-EC41-4CAD-8F4F3C9E1BFA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C4484F-66FA-B8D8-DE9E-E2B3B6494B6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374EFC08-0143-A53A-5586-9CD1C82DC754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716E624-9828-2345-C64C-5C02536FD3B0}"/>
                </a:ext>
              </a:extLst>
            </p:cNvPr>
            <p:cNvSpPr/>
            <p:nvPr/>
          </p:nvSpPr>
          <p:spPr>
            <a:xfrm>
              <a:off x="1200150" y="400051"/>
              <a:ext cx="6471439" cy="6057899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ButtonProps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ButtonHTMLAttributes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HTMLButtonElement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&amp;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ButtonProps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FC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()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Cliccami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alert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Cliccato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!"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/&gt;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422679-5C38-4733-3236-D65BFBE61701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713637A8-5A9A-B1BE-EA97-687E28160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3944DB3-FC29-BF36-923B-CEE2833952EF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A444077-A5F2-D124-1DD0-E02C37D43A3D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1434D1-6857-6462-AA92-B15F6D70C576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0416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C40A-4BBA-2A74-7F25-2D2CBAB5F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7ACE-237E-385F-D895-87FD314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Tipologie di </a:t>
            </a:r>
            <a:r>
              <a:rPr lang="it-IT" err="1"/>
              <a:t>props</a:t>
            </a:r>
            <a:r>
              <a:rPr lang="it-IT"/>
              <a:t> .</a:t>
            </a:r>
            <a:r>
              <a:rPr lang="it-IT" err="1"/>
              <a:t>jsx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5E315E-52A8-B4CD-93F5-6CD637CC50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90671" y="1520788"/>
            <a:ext cx="5181600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/>
              <a:t>Questo è un esempio estremizzato di come potrebbe apparire il nostro componente utilizzando tutte le tipologie di </a:t>
            </a:r>
            <a:r>
              <a:rPr lang="it-IT" err="1"/>
              <a:t>prop</a:t>
            </a:r>
            <a:r>
              <a:rPr lang="it-IT"/>
              <a:t> di cui abbiamo parlato</a:t>
            </a:r>
          </a:p>
          <a:p>
            <a:pPr marL="0" indent="0" algn="l">
              <a:buNone/>
            </a:pPr>
            <a:r>
              <a:rPr lang="it-IT"/>
              <a:t>Utilizzando .</a:t>
            </a:r>
            <a:r>
              <a:rPr lang="it-IT" err="1"/>
              <a:t>jsx</a:t>
            </a:r>
            <a:r>
              <a:rPr lang="it-IT"/>
              <a:t> ho evitato di tipizzare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A518A9-7100-3B58-1011-C5024B1E7B75}"/>
              </a:ext>
            </a:extLst>
          </p:cNvPr>
          <p:cNvGrpSpPr/>
          <p:nvPr/>
        </p:nvGrpSpPr>
        <p:grpSpPr>
          <a:xfrm>
            <a:off x="838197" y="1812315"/>
            <a:ext cx="5052063" cy="4491127"/>
            <a:chOff x="1151585" y="356097"/>
            <a:chExt cx="6520004" cy="61018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A0B7434-B2AE-22BF-1188-C4A73A9D5BBE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35">
              <a:extLst>
                <a:ext uri="{FF2B5EF4-FFF2-40B4-BE49-F238E27FC236}">
                  <a16:creationId xmlns:a16="http://schemas.microsoft.com/office/drawing/2014/main" id="{3F6B6B79-D861-6A0B-C049-3ACD4BCB6D4D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FEF9336-A794-F31F-1BD1-EF7AF0B92EAF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7">
              <a:extLst>
                <a:ext uri="{FF2B5EF4-FFF2-40B4-BE49-F238E27FC236}">
                  <a16:creationId xmlns:a16="http://schemas.microsoft.com/office/drawing/2014/main" id="{C1C85BEA-E13D-D91E-9F15-8AB250F774BB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48FE16-161E-B8A1-5011-D0E6333C2D61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C0B9F22-E59A-9949-1437-945F66BA114D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53E7204-806E-235E-A665-038691355987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0665731-BBD3-5BAF-2C8F-DF36AE636656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DA957F3-D110-7DD0-B8A1-C566C1D4E61F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07774D3-D2B3-8520-DC6B-088C7A5D94F1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snippet.jsx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7A32B3-E157-F2AC-4E9D-B1663928C81D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6A38F34A-6575-7EC0-3FFB-E0AA3F268EBB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9EF6056-C3D9-1AEC-00B4-C006C45A7BBB}"/>
                </a:ext>
              </a:extLst>
            </p:cNvPr>
            <p:cNvSpPr/>
            <p:nvPr/>
          </p:nvSpPr>
          <p:spPr>
            <a:xfrm>
              <a:off x="1200150" y="400051"/>
              <a:ext cx="6471439" cy="6057899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endPara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4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"react"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Card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 {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>
                <a:lnSpc>
                  <a:spcPts val="1425"/>
                </a:lnSpc>
              </a:pP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/* Accesso senza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destructuring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*/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h2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4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h2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/*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Contenuto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annidato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*/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4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children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/*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Passato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con spread operator */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Extra info: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info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Card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94F55D-1799-4313-8977-EA5620F4917F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EFB5A458-D5E2-28B9-3CD3-CB77AEE6C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E0C8BA-A61F-40EF-7546-585E17732461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04BD90E-14ED-57E3-6018-1D5D04164CAE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2B21FBB-279B-D9B9-6893-330D2AB1C2CB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7823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677A-F3D6-53AC-5512-43973116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</p:spPr>
        <p:txBody>
          <a:bodyPr>
            <a:normAutofit/>
          </a:bodyPr>
          <a:lstStyle/>
          <a:p>
            <a:r>
              <a:rPr lang="it-IT"/>
              <a:t>Mattina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3A53BAB-B9ED-5AE1-4D65-C86F85C8506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62318222"/>
              </p:ext>
            </p:extLst>
          </p:nvPr>
        </p:nvGraphicFramePr>
        <p:xfrm>
          <a:off x="-61293" y="1614417"/>
          <a:ext cx="12314586" cy="4843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CB8CC8-10C6-04C5-342C-BEC7ADC465D4}"/>
              </a:ext>
            </a:extLst>
          </p:cNvPr>
          <p:cNvSpPr txBox="1"/>
          <p:nvPr/>
        </p:nvSpPr>
        <p:spPr>
          <a:xfrm>
            <a:off x="4535186" y="951635"/>
            <a:ext cx="312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Pausa alle 11:00 di 15 minuti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1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FE13D-C75A-EB44-0204-DC4F047E5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EE6F-5630-A01B-BF6B-9D378569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Tipologie di </a:t>
            </a:r>
            <a:r>
              <a:rPr lang="it-IT" err="1"/>
              <a:t>props</a:t>
            </a:r>
            <a:r>
              <a:rPr lang="it-IT"/>
              <a:t> .</a:t>
            </a:r>
            <a:r>
              <a:rPr lang="it-IT" err="1"/>
              <a:t>tsx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D946C-3D34-96C6-5C82-7691848737A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93290" y="1513319"/>
            <a:ext cx="5181600" cy="4008645"/>
          </a:xfrm>
        </p:spPr>
        <p:txBody>
          <a:bodyPr/>
          <a:lstStyle/>
          <a:p>
            <a:pPr algn="l"/>
            <a:r>
              <a:rPr lang="it-IT"/>
              <a:t>Ho definito un'interfaccia </a:t>
            </a:r>
            <a:r>
              <a:rPr lang="it-IT" sz="2400" err="1">
                <a:latin typeface="Consolas" panose="020B0609020204030204" pitchFamily="49" charset="0"/>
              </a:rPr>
              <a:t>CardProps</a:t>
            </a:r>
            <a:r>
              <a:rPr lang="it-IT"/>
              <a:t> per i tipi delle proprietà (</a:t>
            </a:r>
            <a:r>
              <a:rPr lang="it-IT" err="1"/>
              <a:t>title</a:t>
            </a:r>
            <a:r>
              <a:rPr lang="it-IT"/>
              <a:t>, info e </a:t>
            </a:r>
            <a:r>
              <a:rPr lang="it-IT" err="1"/>
              <a:t>children</a:t>
            </a:r>
            <a:r>
              <a:rPr lang="it-IT"/>
              <a:t>)</a:t>
            </a:r>
          </a:p>
          <a:p>
            <a:pPr algn="l"/>
            <a:r>
              <a:rPr lang="it-IT"/>
              <a:t>.</a:t>
            </a:r>
            <a:r>
              <a:rPr lang="it-IT" sz="2400" err="1">
                <a:latin typeface="Consolas" panose="020B0609020204030204" pitchFamily="49" charset="0"/>
              </a:rPr>
              <a:t>CardProps</a:t>
            </a:r>
            <a:r>
              <a:rPr lang="it-IT"/>
              <a:t> estende </a:t>
            </a:r>
            <a:r>
              <a:rPr lang="it-IT" sz="2400" err="1">
                <a:latin typeface="Consolas" panose="020B0609020204030204" pitchFamily="49" charset="0"/>
              </a:rPr>
              <a:t>React.HTMLProps</a:t>
            </a:r>
            <a:r>
              <a:rPr lang="it-IT" sz="2400">
                <a:latin typeface="Consolas" panose="020B0609020204030204" pitchFamily="49" charset="0"/>
              </a:rPr>
              <a:t>&lt;</a:t>
            </a:r>
            <a:r>
              <a:rPr lang="it-IT" sz="2400" err="1">
                <a:latin typeface="Consolas" panose="020B0609020204030204" pitchFamily="49" charset="0"/>
              </a:rPr>
              <a:t>HTMLDivElement</a:t>
            </a:r>
            <a:r>
              <a:rPr lang="it-IT" sz="2400">
                <a:latin typeface="Consolas" panose="020B0609020204030204" pitchFamily="49" charset="0"/>
              </a:rPr>
              <a:t>&gt; </a:t>
            </a:r>
            <a:r>
              <a:rPr lang="it-IT"/>
              <a:t>per includere tutte le proprietà standard di un elemento div</a:t>
            </a:r>
          </a:p>
          <a:p>
            <a:pPr algn="l"/>
            <a:r>
              <a:rPr lang="it-IT"/>
              <a:t>.</a:t>
            </a:r>
            <a:r>
              <a:rPr lang="it-IT" sz="2400" err="1">
                <a:latin typeface="Consolas" panose="020B0609020204030204" pitchFamily="49" charset="0"/>
              </a:rPr>
              <a:t>children</a:t>
            </a:r>
            <a:r>
              <a:rPr lang="it-IT"/>
              <a:t> è di tipo </a:t>
            </a:r>
            <a:r>
              <a:rPr lang="it-IT" sz="2400" err="1">
                <a:latin typeface="Consolas" panose="020B0609020204030204" pitchFamily="49" charset="0"/>
              </a:rPr>
              <a:t>ReactNode</a:t>
            </a:r>
            <a:r>
              <a:rPr lang="it-IT"/>
              <a:t> per accogliere qualsiasi contenuto annidato.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1CEDCE-3FC8-4001-988F-FC3275B0769A}"/>
              </a:ext>
            </a:extLst>
          </p:cNvPr>
          <p:cNvGrpSpPr/>
          <p:nvPr/>
        </p:nvGrpSpPr>
        <p:grpSpPr>
          <a:xfrm>
            <a:off x="819726" y="1229660"/>
            <a:ext cx="5673564" cy="5339486"/>
            <a:chOff x="1151585" y="356097"/>
            <a:chExt cx="6520004" cy="64597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B451B19-8935-B56D-1BC2-6397645C6B6E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35">
              <a:extLst>
                <a:ext uri="{FF2B5EF4-FFF2-40B4-BE49-F238E27FC236}">
                  <a16:creationId xmlns:a16="http://schemas.microsoft.com/office/drawing/2014/main" id="{A0650BBA-A486-C486-07F9-786085737AC5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FB16D2B-A3C4-D61B-220C-36E9687969F9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7">
              <a:extLst>
                <a:ext uri="{FF2B5EF4-FFF2-40B4-BE49-F238E27FC236}">
                  <a16:creationId xmlns:a16="http://schemas.microsoft.com/office/drawing/2014/main" id="{E37B7B48-2601-0E0E-A0C5-7242B3A67D37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CD10887-7584-4A3F-B87F-2CD50101651E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DEEA81-055B-7F5C-95D5-2A454B30122A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11A2490-0BB5-6615-0725-39B19C7F7449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21CC21-7E48-D474-D67D-6CCBDFC4B6CA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A3CAC51-F678-F8F3-580B-A88D1A741E86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77EC5D-AF50-6AD6-8298-850260194296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snippet.jsx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FBF2B12-EA31-C0C1-EE20-0FF3DB16F01C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E1F63782-BE48-C577-9E30-F6FDFAC9E8A1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15052A9-6549-C238-F6A2-FB6883418052}"/>
                </a:ext>
              </a:extLst>
            </p:cNvPr>
            <p:cNvSpPr/>
            <p:nvPr/>
          </p:nvSpPr>
          <p:spPr>
            <a:xfrm>
              <a:off x="1200150" y="400051"/>
              <a:ext cx="6471439" cy="6415840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{ 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ReactNode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"react"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interface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CardProps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extends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HTMLProps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HTMLDivElement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info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children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ReactNode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Card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FC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CardProps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 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/* Accesso senza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destructuring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*/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h2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2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h2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/*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Contenuto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annidato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*/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2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children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/*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Passato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con spread operator */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Extra info: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info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Card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11336E-04D5-FA0C-2ECA-FCE923EFF36B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4493E4C0-6339-0FBB-745F-68A63B7B0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4C7E09E-7E74-503E-D000-A8533729C3CB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9BFEB85-BE4A-491E-7A13-9951566B368E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F2BF469-37C8-0EC0-1F44-B8858E3F35FE}"/>
              </a:ext>
            </a:extLst>
          </p:cNvPr>
          <p:cNvSpPr txBox="1"/>
          <p:nvPr/>
        </p:nvSpPr>
        <p:spPr>
          <a:xfrm>
            <a:off x="11340244" y="80628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439768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82640-5B9C-740D-8DDC-F0251B9CB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F708-BAC5-2A46-7E4D-36A6C5C0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Esercizio 4</a:t>
            </a:r>
            <a:br>
              <a:rPr lang="it-IT"/>
            </a:br>
            <a:r>
              <a:rPr lang="it-IT" i="1" err="1"/>
              <a:t>flexible</a:t>
            </a:r>
            <a:r>
              <a:rPr lang="it-IT" i="1"/>
              <a:t> </a:t>
            </a:r>
            <a:r>
              <a:rPr lang="it-IT" i="1" err="1"/>
              <a:t>components</a:t>
            </a:r>
            <a:br>
              <a:rPr lang="it-IT"/>
            </a:b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8A35-637F-906D-0A7F-F08E61070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Utilizza il codice fornito e segui le istruzioni per esercizio 4 a questo link: </a:t>
            </a:r>
            <a:r>
              <a:rPr lang="it-IT">
                <a:hlinkClick r:id="rId2"/>
              </a:rPr>
              <a:t>🔗</a:t>
            </a:r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6D70A-F688-6C92-2568-2B448E17C6FE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⚒️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513453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77AB5-C28C-1D54-0B12-60C30C345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BD8B-CD36-C681-F946-9FB70DDF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</p:spPr>
        <p:txBody>
          <a:bodyPr>
            <a:normAutofit/>
          </a:bodyPr>
          <a:lstStyle/>
          <a:p>
            <a:r>
              <a:rPr lang="it-IT"/>
              <a:t>Pomeriggio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AB3403-145A-6B1B-B564-1154FD63938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77688540"/>
              </p:ext>
            </p:extLst>
          </p:nvPr>
        </p:nvGraphicFramePr>
        <p:xfrm>
          <a:off x="838198" y="1825624"/>
          <a:ext cx="10515599" cy="4008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7BDE4E8-E64A-4B74-539C-9B969C1DECED}"/>
              </a:ext>
            </a:extLst>
          </p:cNvPr>
          <p:cNvSpPr txBox="1"/>
          <p:nvPr/>
        </p:nvSpPr>
        <p:spPr>
          <a:xfrm>
            <a:off x="4535186" y="951635"/>
            <a:ext cx="302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Pausa alle 16:00 di 15 minuti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39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F53F-7080-1AF8-C67A-7E6AE4F5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568" y="569671"/>
            <a:ext cx="9144000" cy="1325563"/>
          </a:xfrm>
        </p:spPr>
        <p:txBody>
          <a:bodyPr/>
          <a:lstStyle/>
          <a:p>
            <a:pPr algn="ctr"/>
            <a:r>
              <a:rPr lang="it-IT"/>
              <a:t>User Input &amp; Two-Way Binding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3230E-E68D-673B-9353-A46C1301E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8848" y="2204864"/>
            <a:ext cx="9854304" cy="2023509"/>
          </a:xfrm>
        </p:spPr>
        <p:txBody>
          <a:bodyPr/>
          <a:lstStyle/>
          <a:p>
            <a:pPr marL="0" indent="0" algn="ctr">
              <a:buNone/>
            </a:pPr>
            <a:r>
              <a:rPr lang="it-IT"/>
              <a:t>Il </a:t>
            </a:r>
            <a:r>
              <a:rPr lang="it-IT" b="1"/>
              <a:t>Two-Way Binding</a:t>
            </a:r>
            <a:r>
              <a:rPr lang="it-IT"/>
              <a:t> è il meccanismo che permette di sincronizzare automaticamente il valore di un campo di input con lo stato di un componente.</a:t>
            </a:r>
          </a:p>
          <a:p>
            <a:pPr marL="0" indent="0" algn="ctr">
              <a:buNone/>
            </a:pPr>
            <a:br>
              <a:rPr lang="it-IT"/>
            </a:br>
            <a:r>
              <a:rPr lang="it-IT"/>
              <a:t>👉 Quando l'utente modifica il valore, lo stato si aggiorna.</a:t>
            </a:r>
          </a:p>
          <a:p>
            <a:pPr marL="0" indent="0" algn="ctr">
              <a:buNone/>
            </a:pPr>
            <a:br>
              <a:rPr lang="it-IT"/>
            </a:br>
            <a:r>
              <a:rPr lang="it-IT"/>
              <a:t>👉 Quando lo stato cambia, l'input si aggiorna automaticamente.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FE529-153E-88F6-2E2A-91410E1F4A2D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16454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0858-8377-5D33-631A-8FAA91F9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2" y="836712"/>
            <a:ext cx="10515599" cy="1325563"/>
          </a:xfrm>
        </p:spPr>
        <p:txBody>
          <a:bodyPr>
            <a:normAutofit/>
          </a:bodyPr>
          <a:lstStyle/>
          <a:p>
            <a:r>
              <a:rPr lang="it-IT"/>
              <a:t>Come funziona dietro le quinte?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5DA8A-EA12-2578-BBF2-7A4EDBB385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1825624"/>
            <a:ext cx="10515599" cy="4008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React rende gli input controllati attraverso lo stato del componente</a:t>
            </a:r>
          </a:p>
          <a:p>
            <a:pPr marL="0" indent="0">
              <a:buNone/>
            </a:pPr>
            <a:r>
              <a:rPr lang="it-IT"/>
              <a:t>⬇️</a:t>
            </a:r>
          </a:p>
          <a:p>
            <a:pPr marL="0" indent="0">
              <a:buNone/>
            </a:pPr>
            <a:r>
              <a:rPr lang="it-IT"/>
              <a:t>Il valore dell'input è collegato a una variabile di stato tramite la </a:t>
            </a:r>
            <a:r>
              <a:rPr lang="it-IT" err="1"/>
              <a:t>prop</a:t>
            </a:r>
            <a:r>
              <a:rPr lang="it-IT"/>
              <a:t> </a:t>
            </a:r>
            <a:r>
              <a:rPr lang="it-IT" err="1"/>
              <a:t>value</a:t>
            </a:r>
            <a:r>
              <a:rPr lang="it-IT"/>
              <a:t>.</a:t>
            </a:r>
          </a:p>
          <a:p>
            <a:pPr marL="0" indent="0">
              <a:buNone/>
            </a:pPr>
            <a:r>
              <a:rPr lang="it-IT"/>
              <a:t>⬇️</a:t>
            </a:r>
          </a:p>
          <a:p>
            <a:pPr marL="0" indent="0">
              <a:buNone/>
            </a:pPr>
            <a:r>
              <a:rPr lang="it-IT"/>
              <a:t>L'evento </a:t>
            </a:r>
            <a:r>
              <a:rPr lang="it-IT" err="1"/>
              <a:t>onChange</a:t>
            </a:r>
            <a:r>
              <a:rPr lang="it-IT"/>
              <a:t> aggiorna lo stato ogni volta che l'utente digita.</a:t>
            </a:r>
          </a:p>
          <a:p>
            <a:pPr marL="0" indent="0">
              <a:buNone/>
            </a:pPr>
            <a:r>
              <a:rPr lang="it-IT"/>
              <a:t>⬇️</a:t>
            </a:r>
          </a:p>
          <a:p>
            <a:pPr marL="0" indent="0">
              <a:buNone/>
            </a:pPr>
            <a:r>
              <a:rPr lang="it-IT"/>
              <a:t>Il nuovo valore di stato </a:t>
            </a:r>
            <a:r>
              <a:rPr lang="it-IT" err="1"/>
              <a:t>ritriggera</a:t>
            </a:r>
            <a:r>
              <a:rPr lang="it-IT"/>
              <a:t> il rendering → l'input si aggiorna.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73ABD-D28C-99D0-A1F8-ED3E770B8A4E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12622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B220-8AAC-64EF-2B61-5CAD09B8B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F97C-898E-A51C-5550-7216BC64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810" y="288854"/>
            <a:ext cx="5416988" cy="1325563"/>
          </a:xfrm>
        </p:spPr>
        <p:txBody>
          <a:bodyPr/>
          <a:lstStyle/>
          <a:p>
            <a:r>
              <a:rPr lang="it-IT"/>
              <a:t>Input Controllati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F529A-4EE7-EA1A-ADFF-A5C118C4F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61677" y="1614417"/>
            <a:ext cx="5181600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/>
              <a:t>Un input è </a:t>
            </a:r>
            <a:r>
              <a:rPr lang="it-IT" b="1"/>
              <a:t>controllato</a:t>
            </a:r>
            <a:r>
              <a:rPr lang="it-IT"/>
              <a:t> se il suo </a:t>
            </a:r>
            <a:r>
              <a:rPr lang="it-IT" b="1"/>
              <a:t>valore</a:t>
            </a:r>
            <a:r>
              <a:rPr lang="it-IT"/>
              <a:t> è determinato dallo </a:t>
            </a:r>
            <a:r>
              <a:rPr lang="it-IT" b="1"/>
              <a:t>stato</a:t>
            </a:r>
            <a:r>
              <a:rPr lang="it-IT"/>
              <a:t> </a:t>
            </a:r>
            <a:r>
              <a:rPr lang="it-IT" b="1"/>
              <a:t>del componente</a:t>
            </a:r>
            <a:r>
              <a:rPr lang="it-IT"/>
              <a:t>. In questo caso, ogni volta che l'utente interagisce con l'input, </a:t>
            </a:r>
            <a:r>
              <a:rPr lang="it-IT" b="1"/>
              <a:t>l'evento</a:t>
            </a:r>
            <a:r>
              <a:rPr lang="it-IT"/>
              <a:t> </a:t>
            </a:r>
            <a:r>
              <a:rPr lang="it-IT" b="1"/>
              <a:t>viene gestito </a:t>
            </a:r>
            <a:r>
              <a:rPr lang="it-IT"/>
              <a:t>da React, che </a:t>
            </a:r>
            <a:r>
              <a:rPr lang="it-IT" b="1"/>
              <a:t>aggiorna lo stato del componente.</a:t>
            </a:r>
          </a:p>
          <a:p>
            <a:pPr algn="l"/>
            <a:r>
              <a:rPr lang="it-IT"/>
              <a:t>Il </a:t>
            </a:r>
            <a:r>
              <a:rPr lang="it-IT" b="1"/>
              <a:t>valore</a:t>
            </a:r>
            <a:r>
              <a:rPr lang="it-IT"/>
              <a:t> dell'input è </a:t>
            </a:r>
            <a:r>
              <a:rPr lang="it-IT" b="1"/>
              <a:t>legato</a:t>
            </a:r>
            <a:r>
              <a:rPr lang="it-IT"/>
              <a:t> </a:t>
            </a:r>
            <a:r>
              <a:rPr lang="it-IT" b="1"/>
              <a:t>allo stato</a:t>
            </a:r>
          </a:p>
          <a:p>
            <a:pPr algn="l"/>
            <a:r>
              <a:rPr lang="it-IT" b="1"/>
              <a:t>Ogni modifica </a:t>
            </a:r>
            <a:r>
              <a:rPr lang="it-IT"/>
              <a:t>dell'input è </a:t>
            </a:r>
            <a:r>
              <a:rPr lang="it-IT" b="1"/>
              <a:t>gestita tramite eventi</a:t>
            </a:r>
          </a:p>
          <a:p>
            <a:pPr marL="0" indent="0" algn="l">
              <a:buNone/>
            </a:pPr>
            <a:endParaRPr lang="it-I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D1E0E9-D5B1-06B6-B889-417BC59D72BC}"/>
              </a:ext>
            </a:extLst>
          </p:cNvPr>
          <p:cNvGrpSpPr/>
          <p:nvPr/>
        </p:nvGrpSpPr>
        <p:grpSpPr>
          <a:xfrm>
            <a:off x="299356" y="304450"/>
            <a:ext cx="6049891" cy="6264696"/>
            <a:chOff x="1151585" y="356097"/>
            <a:chExt cx="6520004" cy="710767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607CB11-66D0-AA06-9680-1A98C34B76AA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35">
              <a:extLst>
                <a:ext uri="{FF2B5EF4-FFF2-40B4-BE49-F238E27FC236}">
                  <a16:creationId xmlns:a16="http://schemas.microsoft.com/office/drawing/2014/main" id="{DAD39A87-AF8C-68F8-43F2-C2961C8702BD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F66D513-2A11-5B66-5117-6B8DC02EB76B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7">
              <a:extLst>
                <a:ext uri="{FF2B5EF4-FFF2-40B4-BE49-F238E27FC236}">
                  <a16:creationId xmlns:a16="http://schemas.microsoft.com/office/drawing/2014/main" id="{34A30A0E-D8CE-7CBB-55D2-EE1E3B019FEF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5958423-8501-5A97-4DBD-58F089F992A4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17BC90A-62C3-02D6-D3A9-7A8CE5482B79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076D226-BCC0-517D-0BF2-BE71C5FA66BE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D495E4A-FFEE-4329-9DF9-5D4EF4A7D615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1537E7F-1050-EF99-73FB-CB8AB13B7A83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B312F7-7459-A359-48A4-8DBE9891EEE9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703B6B0-C812-F9B1-1E13-7376A7728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184FEF07-D3F4-79D2-3114-0241D66FEFA3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4638C4C-B04F-8FBA-C16E-17FAFF1D9156}"/>
                </a:ext>
              </a:extLst>
            </p:cNvPr>
            <p:cNvSpPr/>
            <p:nvPr/>
          </p:nvSpPr>
          <p:spPr>
            <a:xfrm>
              <a:off x="1200150" y="400051"/>
              <a:ext cx="6471439" cy="7063720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4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4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{ 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'react'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ControlledInput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Stato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per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gestire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il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valore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dell'input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setValue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&gt;(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Funzione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per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gestire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il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cambiamento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del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valore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handleChange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ChangeEvent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HTMLInputElement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&gt;)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setValue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</a:t>
              </a:r>
              <a:r>
                <a:rPr lang="en-US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target</a:t>
              </a:r>
              <a:r>
                <a:rPr lang="en-US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};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htmlFor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"name"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Nome: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input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"text"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"name"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   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Il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valore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dell'input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è legato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allo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stato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onChange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handleChange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Ogni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cambiamento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aggiorna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lo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stato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/&gt;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Il </a:t>
              </a:r>
              <a:r>
                <a:rPr lang="en-US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valore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dell'input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è: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536B23-94BC-44EE-80B4-351759E98517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80248E1E-AF55-D3F3-2573-19F05A2E0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1C1064-BF1E-3C6B-AF6D-1BAED5841A69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3F487E3-BC1D-A226-7E8E-3AE77B935295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1D6083-C9DB-1A37-7336-F406225B2049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171217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7FD73-DDFF-CCB3-7BB1-C7084B17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0D3D7-22E2-D782-1DB9-9A1714A42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92156"/>
            <a:ext cx="6117687" cy="1325563"/>
          </a:xfrm>
        </p:spPr>
        <p:txBody>
          <a:bodyPr/>
          <a:lstStyle/>
          <a:p>
            <a:r>
              <a:rPr lang="it-IT" sz="3800"/>
              <a:t>Input Non Controllati </a:t>
            </a:r>
            <a:br>
              <a:rPr lang="it-IT" sz="3800"/>
            </a:br>
            <a:r>
              <a:rPr lang="it-IT" sz="3800" i="1" err="1"/>
              <a:t>Uncontrolled</a:t>
            </a:r>
            <a:r>
              <a:rPr lang="it-IT" sz="3800" i="1"/>
              <a:t>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4A45-4AB4-DC4A-28FF-715AE028AD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0056" y="1808820"/>
            <a:ext cx="5014432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/>
              <a:t>Un input non controllato è un </a:t>
            </a:r>
            <a:r>
              <a:rPr lang="it-IT" b="1"/>
              <a:t>campo di input </a:t>
            </a:r>
            <a:r>
              <a:rPr lang="it-IT"/>
              <a:t>il cui valore è </a:t>
            </a:r>
            <a:r>
              <a:rPr lang="it-IT" b="1"/>
              <a:t>gestito direttamente dal DOM </a:t>
            </a:r>
            <a:r>
              <a:rPr lang="it-IT"/>
              <a:t>(</a:t>
            </a:r>
            <a:r>
              <a:rPr lang="it-IT" err="1"/>
              <a:t>Document</a:t>
            </a:r>
            <a:r>
              <a:rPr lang="it-IT"/>
              <a:t> Object Model), piuttosto che dallo stato del componente React. In React, gli input non controllati </a:t>
            </a:r>
            <a:r>
              <a:rPr lang="it-IT" b="1"/>
              <a:t>possono essere creati utilizzando un riferimento</a:t>
            </a:r>
            <a:r>
              <a:rPr lang="it-IT"/>
              <a:t> (</a:t>
            </a:r>
            <a:r>
              <a:rPr lang="it-IT" err="1"/>
              <a:t>ref</a:t>
            </a:r>
            <a:r>
              <a:rPr lang="it-IT"/>
              <a:t>) per accedere direttamente all'elemento DOM.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278FA4-A12A-0A6A-2C63-06D2E3F8B348}"/>
              </a:ext>
            </a:extLst>
          </p:cNvPr>
          <p:cNvGrpSpPr/>
          <p:nvPr/>
        </p:nvGrpSpPr>
        <p:grpSpPr>
          <a:xfrm>
            <a:off x="803412" y="404664"/>
            <a:ext cx="5052063" cy="6048672"/>
            <a:chOff x="1151585" y="356097"/>
            <a:chExt cx="6520004" cy="768270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F75A4C-49CD-E97F-9C3C-E064C3DD365B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ctangle: Rounded Corners 35">
              <a:extLst>
                <a:ext uri="{FF2B5EF4-FFF2-40B4-BE49-F238E27FC236}">
                  <a16:creationId xmlns:a16="http://schemas.microsoft.com/office/drawing/2014/main" id="{7C6790E8-8CCA-4D5F-95E7-71B99EE18680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73B64D7-7FEA-8B53-F88A-AE7901B639B3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37">
              <a:extLst>
                <a:ext uri="{FF2B5EF4-FFF2-40B4-BE49-F238E27FC236}">
                  <a16:creationId xmlns:a16="http://schemas.microsoft.com/office/drawing/2014/main" id="{DA2E4C9D-CE01-11B3-0EB3-5CF3F7FD7DC7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8431461-9FAA-1002-23B3-BB866BD07B11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D8B5129-71D3-8B29-0BC8-333940DE8113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3084834-492F-1214-BD29-358F5703447E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9BE6000-D290-75C6-EF3B-184289DBA65F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5736959-E4B0-13B5-5C1C-45835A764918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B44FC14-B343-E99B-428A-0503E8CEC50F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EC7D261-8789-944B-3ECA-516D7B15DEA2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4">
              <a:extLst>
                <a:ext uri="{FF2B5EF4-FFF2-40B4-BE49-F238E27FC236}">
                  <a16:creationId xmlns:a16="http://schemas.microsoft.com/office/drawing/2014/main" id="{E9AFD938-BAEA-401F-1839-EAF4EC9A1ECA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9C7301C-0FC8-7023-FABF-6FE2A85BF38D}"/>
                </a:ext>
              </a:extLst>
            </p:cNvPr>
            <p:cNvSpPr/>
            <p:nvPr/>
          </p:nvSpPr>
          <p:spPr>
            <a:xfrm>
              <a:off x="1200150" y="400050"/>
              <a:ext cx="6471439" cy="7638755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{ 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useRef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'react'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UncontrolledInput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Crea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una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ref per il campo di input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inputRef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useRef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HTMLInputElement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&gt;(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null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handleSubmit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FormEvent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preventDefault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Accedi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al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valore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dell'input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tramite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la ref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2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inputRef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current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alert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`Valore </a:t>
              </a:r>
              <a:r>
                <a:rPr lang="en-US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dell'input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${</a:t>
              </a:r>
              <a:r>
                <a:rPr lang="en-US" sz="12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inputRef</a:t>
              </a:r>
              <a:r>
                <a:rPr lang="en-US" sz="12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current</a:t>
              </a:r>
              <a:r>
                <a:rPr lang="en-US" sz="12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};</a:t>
              </a:r>
            </a:p>
            <a:p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form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onSubmit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handleSubmit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htmlFor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"name"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Nome: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input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"name"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"text"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ref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inputRef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 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Associa</a:t>
              </a:r>
              <a:r>
                <a:rPr lang="en-US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la ref </a:t>
              </a:r>
              <a:r>
                <a:rPr lang="en-US" sz="12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all'input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/&gt;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"submit"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Invia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form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49F849-B6BF-4DA2-ADCB-AE3522908513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F2609C09-BAF5-2527-47BA-197B78B05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5012DDD-16BC-519A-BF3E-CA0C35919ADA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84ACF4B-C07C-BC08-9288-A84B6D579A80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5B60AF-CC5C-A3FC-1795-DAE90B101107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20942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19D76-A110-B35C-C9DF-9266A8335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E23D-BA51-485F-434B-646BE5A6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</p:spPr>
        <p:txBody>
          <a:bodyPr>
            <a:normAutofit/>
          </a:bodyPr>
          <a:lstStyle/>
          <a:p>
            <a:r>
              <a:rPr lang="it-IT"/>
              <a:t>Dietro le Quinte 🔍</a:t>
            </a:r>
          </a:p>
        </p:txBody>
      </p:sp>
      <p:graphicFrame>
        <p:nvGraphicFramePr>
          <p:cNvPr id="13" name="Text Placeholder 2">
            <a:extLst>
              <a:ext uri="{FF2B5EF4-FFF2-40B4-BE49-F238E27FC236}">
                <a16:creationId xmlns:a16="http://schemas.microsoft.com/office/drawing/2014/main" id="{1CF69945-7E7C-FF88-8136-2C68B029D3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645196"/>
              </p:ext>
            </p:extLst>
          </p:nvPr>
        </p:nvGraphicFramePr>
        <p:xfrm>
          <a:off x="838198" y="1825624"/>
          <a:ext cx="10515599" cy="4008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034F6F0-BD61-0632-BA28-DD497CE9B669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59193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982C-50D3-3E81-3A40-A71F7785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4148-5A55-765B-90C7-E3B60285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</p:spPr>
        <p:txBody>
          <a:bodyPr>
            <a:normAutofit/>
          </a:bodyPr>
          <a:lstStyle/>
          <a:p>
            <a:r>
              <a:rPr lang="it-IT"/>
              <a:t>Hooks: </a:t>
            </a:r>
            <a:r>
              <a:rPr lang="it-IT" err="1"/>
              <a:t>useState</a:t>
            </a:r>
            <a:br>
              <a:rPr lang="it-IT"/>
            </a:br>
            <a:r>
              <a:rPr lang="it-IT" i="1"/>
              <a:t>Gestire lo Stato nei Componenti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03027-F681-15B4-B783-36E153177F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1825624"/>
            <a:ext cx="10515599" cy="400864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it-IT"/>
            </a:br>
            <a:r>
              <a:rPr lang="it-IT"/>
              <a:t>Gli </a:t>
            </a:r>
            <a:r>
              <a:rPr lang="it-IT" b="1"/>
              <a:t>Hooks</a:t>
            </a:r>
            <a:r>
              <a:rPr lang="it-IT"/>
              <a:t> sono funzioni speciali introdotte in React 16.8 che permettono di utilizzare funzionalità come lo </a:t>
            </a:r>
            <a:r>
              <a:rPr lang="it-IT" b="1"/>
              <a:t>stato</a:t>
            </a:r>
            <a:r>
              <a:rPr lang="it-IT"/>
              <a:t> e il </a:t>
            </a:r>
            <a:r>
              <a:rPr lang="it-IT" b="1"/>
              <a:t>ciclo di vita</a:t>
            </a:r>
            <a:r>
              <a:rPr lang="it-IT"/>
              <a:t> nei componenti funzionali, senza bisogno di classi.</a:t>
            </a:r>
          </a:p>
          <a:p>
            <a:pPr marL="0" indent="0">
              <a:buNone/>
            </a:pPr>
            <a:br>
              <a:rPr lang="it-IT"/>
            </a:br>
            <a:r>
              <a:rPr lang="it-IT"/>
              <a:t>👉 Il più usato è </a:t>
            </a:r>
            <a:r>
              <a:rPr lang="it-IT" b="1" err="1"/>
              <a:t>useState</a:t>
            </a:r>
            <a:r>
              <a:rPr lang="it-IT"/>
              <a:t>, che consente di gestire lo stato di un componente.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F2849-6BC7-CBD4-EA56-95557EEADCB3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398934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A639A-59B7-E59F-5E10-FFFF9AB06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6869-974A-3187-9C18-1A989FBB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584684"/>
            <a:ext cx="10515599" cy="1325563"/>
          </a:xfrm>
        </p:spPr>
        <p:txBody>
          <a:bodyPr>
            <a:normAutofit/>
          </a:bodyPr>
          <a:lstStyle/>
          <a:p>
            <a:r>
              <a:rPr lang="it-IT" b="1"/>
              <a:t>Come React Aggiorna lo Stato?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2CCF5-4171-98A5-0D0F-6F7B7DD1D6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00925" y="2132856"/>
            <a:ext cx="8390145" cy="4008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React </a:t>
            </a:r>
            <a:r>
              <a:rPr lang="it-IT" b="1"/>
              <a:t>programma</a:t>
            </a:r>
            <a:r>
              <a:rPr lang="it-IT"/>
              <a:t> l'aggiornamento</a:t>
            </a:r>
          </a:p>
          <a:p>
            <a:pPr marL="0" indent="0">
              <a:buNone/>
            </a:pPr>
            <a:r>
              <a:rPr lang="it-IT"/>
              <a:t>⬇️</a:t>
            </a:r>
          </a:p>
          <a:p>
            <a:pPr marL="0" indent="0">
              <a:buNone/>
            </a:pPr>
            <a:r>
              <a:rPr lang="it-IT" b="1"/>
              <a:t>Riesegue il componente</a:t>
            </a:r>
            <a:r>
              <a:rPr lang="it-IT"/>
              <a:t> (e aggiorna lo stato) </a:t>
            </a:r>
          </a:p>
          <a:p>
            <a:pPr marL="0" indent="0">
              <a:buNone/>
            </a:pPr>
            <a:r>
              <a:rPr lang="it-IT"/>
              <a:t>⬇️</a:t>
            </a:r>
          </a:p>
          <a:p>
            <a:pPr marL="0" indent="0">
              <a:buNone/>
            </a:pPr>
            <a:r>
              <a:rPr lang="it-IT"/>
              <a:t>Il nuovo valore dello stato </a:t>
            </a:r>
            <a:r>
              <a:rPr lang="it-IT" b="1"/>
              <a:t>sarà disponibile solo nella nuova esecuzione</a:t>
            </a:r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9BBE5-E07C-E5D8-5A17-8D322ED13E6E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70100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87C99-1FC2-8763-ABD5-DF5010A6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E0B9-400D-7337-3BE9-79C3DBB0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944724"/>
            <a:ext cx="10515599" cy="1325563"/>
          </a:xfrm>
        </p:spPr>
        <p:txBody>
          <a:bodyPr>
            <a:normAutofit/>
          </a:bodyPr>
          <a:lstStyle/>
          <a:p>
            <a:r>
              <a:rPr lang="it-IT" sz="3100"/>
              <a:t>JavaScript </a:t>
            </a:r>
            <a:br>
              <a:rPr lang="it-IT" sz="3100"/>
            </a:br>
            <a:r>
              <a:rPr lang="it-IT" sz="3100" i="1"/>
              <a:t>un veloce ripasso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7F9BDD-B288-E0ED-8398-AB4FE93DD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9309" y="2499895"/>
            <a:ext cx="3413381" cy="341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96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BB9D-7271-4599-00C1-5DCA96D2C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B6BC-AE84-4825-5890-62DF2633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Valore di stato iniziale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8B0BB3-3FED-F375-A376-E917C6AB2C98}"/>
              </a:ext>
            </a:extLst>
          </p:cNvPr>
          <p:cNvGrpSpPr/>
          <p:nvPr/>
        </p:nvGrpSpPr>
        <p:grpSpPr>
          <a:xfrm>
            <a:off x="838197" y="3555361"/>
            <a:ext cx="10620376" cy="1724006"/>
            <a:chOff x="1936748" y="539750"/>
            <a:chExt cx="12236522" cy="198635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2E7DDA-EA55-9C7B-4029-7D99BB720861}"/>
                </a:ext>
              </a:extLst>
            </p:cNvPr>
            <p:cNvSpPr/>
            <p:nvPr/>
          </p:nvSpPr>
          <p:spPr>
            <a:xfrm>
              <a:off x="1936748" y="556277"/>
              <a:ext cx="12236520" cy="496583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37CD55B-3EF6-3978-30C6-633CDF119C15}"/>
                </a:ext>
              </a:extLst>
            </p:cNvPr>
            <p:cNvSpPr/>
            <p:nvPr/>
          </p:nvSpPr>
          <p:spPr>
            <a:xfrm>
              <a:off x="12890799" y="819312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7C01DC0-A172-921F-A03D-08342054A566}"/>
                </a:ext>
              </a:extLst>
            </p:cNvPr>
            <p:cNvSpPr/>
            <p:nvPr/>
          </p:nvSpPr>
          <p:spPr>
            <a:xfrm rot="2946111">
              <a:off x="13724787" y="818972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8BCA7FD-68B4-DBC1-4985-7CD2CED57AD7}"/>
                </a:ext>
              </a:extLst>
            </p:cNvPr>
            <p:cNvSpPr/>
            <p:nvPr/>
          </p:nvSpPr>
          <p:spPr>
            <a:xfrm rot="7954195">
              <a:off x="13722394" y="818971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48E43AA-7D19-E17B-E7C4-777B8D0F7F92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6F7760-ADE2-5EE0-07A6-C4181E5AF9D2}"/>
                </a:ext>
              </a:extLst>
            </p:cNvPr>
            <p:cNvCxnSpPr>
              <a:cxnSpLocks/>
            </p:cNvCxnSpPr>
            <p:nvPr/>
          </p:nvCxnSpPr>
          <p:spPr>
            <a:xfrm>
              <a:off x="1936750" y="1072417"/>
              <a:ext cx="1223651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34">
              <a:extLst>
                <a:ext uri="{FF2B5EF4-FFF2-40B4-BE49-F238E27FC236}">
                  <a16:creationId xmlns:a16="http://schemas.microsoft.com/office/drawing/2014/main" id="{A1187CEE-3831-32FB-0EB8-4541A36CB1C1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A67C86B-1B50-C9EB-FBE2-DFB0F4686325}"/>
                </a:ext>
              </a:extLst>
            </p:cNvPr>
            <p:cNvSpPr/>
            <p:nvPr/>
          </p:nvSpPr>
          <p:spPr>
            <a:xfrm>
              <a:off x="1936750" y="539750"/>
              <a:ext cx="12236520" cy="1986355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9391270F-B5DD-8E15-28DC-1BFB88819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6847A5-7233-D5B7-2DB3-4F09457C8E52}"/>
                </a:ext>
              </a:extLst>
            </p:cNvPr>
            <p:cNvSpPr/>
            <p:nvPr/>
          </p:nvSpPr>
          <p:spPr>
            <a:xfrm>
              <a:off x="13377124" y="744931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E9EEE92-D422-3AB4-1D02-189B9D5FD450}"/>
                </a:ext>
              </a:extLst>
            </p:cNvPr>
            <p:cNvSpPr/>
            <p:nvPr/>
          </p:nvSpPr>
          <p:spPr>
            <a:xfrm>
              <a:off x="13316181" y="798928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4A7EA5-2C46-0726-3282-E988FE163C96}"/>
                </a:ext>
              </a:extLst>
            </p:cNvPr>
            <p:cNvSpPr/>
            <p:nvPr/>
          </p:nvSpPr>
          <p:spPr>
            <a:xfrm>
              <a:off x="1981200" y="1106416"/>
              <a:ext cx="12071349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setName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&gt;(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"Riccardo"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>
                <a:lnSpc>
                  <a:spcPts val="1425"/>
                </a:lnSpc>
              </a:pPr>
              <a:endPara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4EF2813-8094-EA83-18D4-762D9FC453A5}"/>
              </a:ext>
            </a:extLst>
          </p:cNvPr>
          <p:cNvSpPr txBox="1">
            <a:spLocks/>
          </p:cNvSpPr>
          <p:nvPr/>
        </p:nvSpPr>
        <p:spPr>
          <a:xfrm>
            <a:off x="1222053" y="1524555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 Il valore passato come argomento a </a:t>
            </a:r>
            <a:r>
              <a:rPr lang="it-IT" sz="2400" err="1">
                <a:latin typeface="Consolas" panose="020B0609020204030204" pitchFamily="49" charset="0"/>
              </a:rPr>
              <a:t>useState</a:t>
            </a:r>
            <a:r>
              <a:rPr lang="it-IT" sz="2400">
                <a:latin typeface="Consolas" panose="020B0609020204030204" pitchFamily="49" charset="0"/>
              </a:rPr>
              <a:t>()</a:t>
            </a:r>
            <a:r>
              <a:rPr lang="it-IT"/>
              <a:t> viene usato solo alla prima </a:t>
            </a:r>
            <a:r>
              <a:rPr lang="it-IT" err="1"/>
              <a:t>renderizzazione</a:t>
            </a:r>
            <a:r>
              <a:rPr lang="it-IT"/>
              <a:t>.</a:t>
            </a:r>
            <a:br>
              <a:rPr lang="it-IT"/>
            </a:br>
            <a:br>
              <a:rPr lang="it-IT"/>
            </a:br>
            <a:r>
              <a:rPr lang="it-IT"/>
              <a:t>Se aggiorniamo lo stato, React </a:t>
            </a:r>
            <a:r>
              <a:rPr lang="it-IT" b="1"/>
              <a:t>non rilegge mai il valore iniziale</a:t>
            </a:r>
            <a:r>
              <a:rPr lang="it-IT"/>
              <a:t>.</a:t>
            </a:r>
          </a:p>
          <a:p>
            <a:pPr marL="0" indent="0">
              <a:buNone/>
            </a:pPr>
            <a:endParaRPr lang="it-IT"/>
          </a:p>
          <a:p>
            <a:pPr marL="0" indent="0">
              <a:buFont typeface="Arial" panose="020B0604020202020204" pitchFamily="34" charset="0"/>
              <a:buNone/>
            </a:pPr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376AB-AA05-3A73-3E5C-68720C2CF36D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620880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BE447-B06D-B96D-7519-BD2A96055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4A5B-5EC1-B756-3F44-CC6B0C5C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Valore di stato iniziale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26E968-DD62-B97F-E62D-E10EDFE5AF27}"/>
              </a:ext>
            </a:extLst>
          </p:cNvPr>
          <p:cNvGrpSpPr/>
          <p:nvPr/>
        </p:nvGrpSpPr>
        <p:grpSpPr>
          <a:xfrm>
            <a:off x="838197" y="3555361"/>
            <a:ext cx="10620376" cy="1724006"/>
            <a:chOff x="1936748" y="539750"/>
            <a:chExt cx="12236522" cy="198635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F4730B2-39B5-73A3-EF89-C3A6757DF453}"/>
                </a:ext>
              </a:extLst>
            </p:cNvPr>
            <p:cNvSpPr/>
            <p:nvPr/>
          </p:nvSpPr>
          <p:spPr>
            <a:xfrm>
              <a:off x="1936748" y="556277"/>
              <a:ext cx="12236520" cy="496583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6450DC3-7417-2B52-632F-7DD4AB4B9CB0}"/>
                </a:ext>
              </a:extLst>
            </p:cNvPr>
            <p:cNvSpPr/>
            <p:nvPr/>
          </p:nvSpPr>
          <p:spPr>
            <a:xfrm>
              <a:off x="12890799" y="819312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2CD69F4-84F4-5271-7348-E486770C4E49}"/>
                </a:ext>
              </a:extLst>
            </p:cNvPr>
            <p:cNvSpPr/>
            <p:nvPr/>
          </p:nvSpPr>
          <p:spPr>
            <a:xfrm rot="2946111">
              <a:off x="13724787" y="818972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DDBD98F-D044-B50E-7527-301C7CA23C79}"/>
                </a:ext>
              </a:extLst>
            </p:cNvPr>
            <p:cNvSpPr/>
            <p:nvPr/>
          </p:nvSpPr>
          <p:spPr>
            <a:xfrm rot="7954195">
              <a:off x="13722394" y="818971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A0C5B2-BE93-9011-7E95-A736A625F183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DC57096-A8C9-30E2-1EB4-B7628E5E55A2}"/>
                </a:ext>
              </a:extLst>
            </p:cNvPr>
            <p:cNvCxnSpPr>
              <a:cxnSpLocks/>
            </p:cNvCxnSpPr>
            <p:nvPr/>
          </p:nvCxnSpPr>
          <p:spPr>
            <a:xfrm>
              <a:off x="1936750" y="1072417"/>
              <a:ext cx="1223651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34">
              <a:extLst>
                <a:ext uri="{FF2B5EF4-FFF2-40B4-BE49-F238E27FC236}">
                  <a16:creationId xmlns:a16="http://schemas.microsoft.com/office/drawing/2014/main" id="{D7E89BFC-7E2C-0E88-90B7-B1322BE87985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E1F4BE1-BC2E-1612-6920-D610E7339127}"/>
                </a:ext>
              </a:extLst>
            </p:cNvPr>
            <p:cNvSpPr/>
            <p:nvPr/>
          </p:nvSpPr>
          <p:spPr>
            <a:xfrm>
              <a:off x="1936750" y="539750"/>
              <a:ext cx="12236520" cy="1986355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A3E71D8E-5BDB-8F39-AB99-B63680512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94DC41-AA21-2D79-53C8-002564044C55}"/>
                </a:ext>
              </a:extLst>
            </p:cNvPr>
            <p:cNvSpPr/>
            <p:nvPr/>
          </p:nvSpPr>
          <p:spPr>
            <a:xfrm>
              <a:off x="13377124" y="744931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54498DC-E107-29DD-9F7C-2903232A84B8}"/>
                </a:ext>
              </a:extLst>
            </p:cNvPr>
            <p:cNvSpPr/>
            <p:nvPr/>
          </p:nvSpPr>
          <p:spPr>
            <a:xfrm>
              <a:off x="13316181" y="798928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875D12-C890-216A-B63F-8FE6D7AB5F8F}"/>
                </a:ext>
              </a:extLst>
            </p:cNvPr>
            <p:cNvSpPr/>
            <p:nvPr/>
          </p:nvSpPr>
          <p:spPr>
            <a:xfrm>
              <a:off x="1981200" y="1106416"/>
              <a:ext cx="12071349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//Accediamo ai due elementi grazie al </a:t>
              </a:r>
              <a:r>
                <a:rPr lang="it-IT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destructuring</a:t>
              </a:r>
              <a:r>
                <a:rPr lang="it-IT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b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setName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&gt;(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"Riccardo"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BCE187A-7241-CB94-227D-B54BC080D3EB}"/>
              </a:ext>
            </a:extLst>
          </p:cNvPr>
          <p:cNvSpPr txBox="1">
            <a:spLocks/>
          </p:cNvSpPr>
          <p:nvPr/>
        </p:nvSpPr>
        <p:spPr>
          <a:xfrm>
            <a:off x="1222053" y="1524555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B06A96-73D2-663A-097D-1D094BB1D498}"/>
              </a:ext>
            </a:extLst>
          </p:cNvPr>
          <p:cNvSpPr txBox="1"/>
          <p:nvPr/>
        </p:nvSpPr>
        <p:spPr>
          <a:xfrm>
            <a:off x="1638609" y="1413944"/>
            <a:ext cx="891477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>
                <a:latin typeface="Avenir"/>
              </a:rPr>
              <a:t>In React, il metodo </a:t>
            </a:r>
            <a:r>
              <a:rPr lang="it-IT" sz="2800" err="1">
                <a:latin typeface="Avenir"/>
              </a:rPr>
              <a:t>useState</a:t>
            </a:r>
            <a:r>
              <a:rPr lang="it-IT" sz="2800">
                <a:latin typeface="Avenir"/>
              </a:rPr>
              <a:t> è un hook che restituisce un array con due elementi: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800">
                <a:latin typeface="Avenir"/>
              </a:rPr>
              <a:t>Lo stato attuale → Il valore dello stato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800">
                <a:latin typeface="Avenir"/>
              </a:rPr>
              <a:t>Una funzione per aggiornare lo stato</a:t>
            </a:r>
          </a:p>
          <a:p>
            <a:endParaRPr lang="it-IT" sz="2800">
              <a:latin typeface="Aveni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317EB5-2630-71F1-8110-7062FD205ADD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609410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C6BF-CE9F-D2E9-F8D4-1970960E4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8880-56F5-6E4C-FD33-056BEED8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Stato basato sul valore precedente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81E1B5-DABC-5B59-029F-14B1CE2F39E7}"/>
              </a:ext>
            </a:extLst>
          </p:cNvPr>
          <p:cNvGrpSpPr/>
          <p:nvPr/>
        </p:nvGrpSpPr>
        <p:grpSpPr>
          <a:xfrm>
            <a:off x="838197" y="3555361"/>
            <a:ext cx="10620376" cy="1724006"/>
            <a:chOff x="1936748" y="539750"/>
            <a:chExt cx="12236522" cy="198635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9E2DC1D-AA97-494A-EF98-876B50828EE3}"/>
                </a:ext>
              </a:extLst>
            </p:cNvPr>
            <p:cNvSpPr/>
            <p:nvPr/>
          </p:nvSpPr>
          <p:spPr>
            <a:xfrm>
              <a:off x="1936748" y="556277"/>
              <a:ext cx="12236520" cy="496583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A80DED-1498-0D3D-5CE2-2A8AFE1DD466}"/>
                </a:ext>
              </a:extLst>
            </p:cNvPr>
            <p:cNvSpPr/>
            <p:nvPr/>
          </p:nvSpPr>
          <p:spPr>
            <a:xfrm>
              <a:off x="12890799" y="819312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6BAD8A4-575B-DE95-811C-9F1A93DD01F9}"/>
                </a:ext>
              </a:extLst>
            </p:cNvPr>
            <p:cNvSpPr/>
            <p:nvPr/>
          </p:nvSpPr>
          <p:spPr>
            <a:xfrm rot="2946111">
              <a:off x="13724787" y="818972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E14FFFB-B357-60E5-81F4-A48145C3B80B}"/>
                </a:ext>
              </a:extLst>
            </p:cNvPr>
            <p:cNvSpPr/>
            <p:nvPr/>
          </p:nvSpPr>
          <p:spPr>
            <a:xfrm rot="7954195">
              <a:off x="13722394" y="818971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631558-1039-6B54-C0A3-FDBE92508BD6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136185-E058-D5F3-DB2E-051A648626D5}"/>
                </a:ext>
              </a:extLst>
            </p:cNvPr>
            <p:cNvCxnSpPr>
              <a:cxnSpLocks/>
            </p:cNvCxnSpPr>
            <p:nvPr/>
          </p:nvCxnSpPr>
          <p:spPr>
            <a:xfrm>
              <a:off x="1936750" y="1072417"/>
              <a:ext cx="1223651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34">
              <a:extLst>
                <a:ext uri="{FF2B5EF4-FFF2-40B4-BE49-F238E27FC236}">
                  <a16:creationId xmlns:a16="http://schemas.microsoft.com/office/drawing/2014/main" id="{6038D7BA-0687-489A-037D-5351AB281149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176C847-90DA-C437-62DD-18348A82E999}"/>
                </a:ext>
              </a:extLst>
            </p:cNvPr>
            <p:cNvSpPr/>
            <p:nvPr/>
          </p:nvSpPr>
          <p:spPr>
            <a:xfrm>
              <a:off x="1936750" y="539750"/>
              <a:ext cx="12236520" cy="1986355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611FAD12-E124-A656-D39B-E17225BEA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866B9B-41A6-9EED-04F3-44179D76ABDC}"/>
                </a:ext>
              </a:extLst>
            </p:cNvPr>
            <p:cNvSpPr/>
            <p:nvPr/>
          </p:nvSpPr>
          <p:spPr>
            <a:xfrm>
              <a:off x="13377124" y="744931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0AE93B-994F-B60C-B781-30ECCBB18294}"/>
                </a:ext>
              </a:extLst>
            </p:cNvPr>
            <p:cNvSpPr/>
            <p:nvPr/>
          </p:nvSpPr>
          <p:spPr>
            <a:xfrm>
              <a:off x="13316181" y="798928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DAEDF3-2280-8A4E-F2C0-FDD2AADF162F}"/>
                </a:ext>
              </a:extLst>
            </p:cNvPr>
            <p:cNvSpPr/>
            <p:nvPr/>
          </p:nvSpPr>
          <p:spPr>
            <a:xfrm>
              <a:off x="1981200" y="1106416"/>
              <a:ext cx="12071349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incrementa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setContatore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CE41542-BE37-EE18-FF6B-64879D52094F}"/>
              </a:ext>
            </a:extLst>
          </p:cNvPr>
          <p:cNvSpPr txBox="1">
            <a:spLocks/>
          </p:cNvSpPr>
          <p:nvPr/>
        </p:nvSpPr>
        <p:spPr>
          <a:xfrm>
            <a:off x="1222053" y="1524555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Per aggiornare lo stato in base al valore precedente, usiamo una funzione </a:t>
            </a:r>
            <a:r>
              <a:rPr lang="it-IT" err="1"/>
              <a:t>callback</a:t>
            </a:r>
            <a:r>
              <a:rPr lang="it-IT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E6DA7-41FB-D0D8-FE2C-F9C800289885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932350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48676-A729-D120-D9F0-33798FFE2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01DB-67E0-8911-063E-76141FB4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Oggetti / array nello Stato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34539F-0184-6FB1-3F53-A543097E336C}"/>
              </a:ext>
            </a:extLst>
          </p:cNvPr>
          <p:cNvGrpSpPr/>
          <p:nvPr/>
        </p:nvGrpSpPr>
        <p:grpSpPr>
          <a:xfrm>
            <a:off x="838199" y="2536309"/>
            <a:ext cx="10620376" cy="4131910"/>
            <a:chOff x="1936748" y="539749"/>
            <a:chExt cx="12236522" cy="476067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8E8AF1-C79D-1C83-4D4C-684B7C9C4EB9}"/>
                </a:ext>
              </a:extLst>
            </p:cNvPr>
            <p:cNvSpPr/>
            <p:nvPr/>
          </p:nvSpPr>
          <p:spPr>
            <a:xfrm>
              <a:off x="1936748" y="556277"/>
              <a:ext cx="1223652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4BFB901-FB66-8367-23E0-625AB84AC629}"/>
                </a:ext>
              </a:extLst>
            </p:cNvPr>
            <p:cNvSpPr/>
            <p:nvPr/>
          </p:nvSpPr>
          <p:spPr>
            <a:xfrm>
              <a:off x="12890799" y="819312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35BAEAF-F2CB-F150-4847-086351967EDC}"/>
                </a:ext>
              </a:extLst>
            </p:cNvPr>
            <p:cNvSpPr/>
            <p:nvPr/>
          </p:nvSpPr>
          <p:spPr>
            <a:xfrm rot="2946111">
              <a:off x="13724787" y="818972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51FFA55-12DC-918F-F1B2-FF16930AB59D}"/>
                </a:ext>
              </a:extLst>
            </p:cNvPr>
            <p:cNvSpPr/>
            <p:nvPr/>
          </p:nvSpPr>
          <p:spPr>
            <a:xfrm rot="7954195">
              <a:off x="13722394" y="818971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A3DA157-2110-0CEA-6ED2-2F317ACA5545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C055AA6-1F10-FC10-FA7D-355FAA4C92C0}"/>
                </a:ext>
              </a:extLst>
            </p:cNvPr>
            <p:cNvCxnSpPr>
              <a:cxnSpLocks/>
            </p:cNvCxnSpPr>
            <p:nvPr/>
          </p:nvCxnSpPr>
          <p:spPr>
            <a:xfrm>
              <a:off x="1936750" y="1072417"/>
              <a:ext cx="1223651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34">
              <a:extLst>
                <a:ext uri="{FF2B5EF4-FFF2-40B4-BE49-F238E27FC236}">
                  <a16:creationId xmlns:a16="http://schemas.microsoft.com/office/drawing/2014/main" id="{6D5DE6F4-FC11-8CFF-82D9-0799B7937F71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DD4DC0D-EB5F-0D8B-85DB-486FE91EFC7F}"/>
                </a:ext>
              </a:extLst>
            </p:cNvPr>
            <p:cNvSpPr/>
            <p:nvPr/>
          </p:nvSpPr>
          <p:spPr>
            <a:xfrm>
              <a:off x="1936750" y="539749"/>
              <a:ext cx="12236520" cy="4760679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45A3917C-3999-EBE4-D29F-FD0C78167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3AD4DE-DFF5-F01E-3168-3357835FFC7E}"/>
                </a:ext>
              </a:extLst>
            </p:cNvPr>
            <p:cNvSpPr/>
            <p:nvPr/>
          </p:nvSpPr>
          <p:spPr>
            <a:xfrm>
              <a:off x="13377124" y="744931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6ABA7D-476B-8956-96FF-CF434C2ED2CF}"/>
                </a:ext>
              </a:extLst>
            </p:cNvPr>
            <p:cNvSpPr/>
            <p:nvPr/>
          </p:nvSpPr>
          <p:spPr>
            <a:xfrm>
              <a:off x="13316181" y="798928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F4C42F-CB41-9456-8440-34C6D0B136F2}"/>
                </a:ext>
              </a:extLst>
            </p:cNvPr>
            <p:cNvSpPr/>
            <p:nvPr/>
          </p:nvSpPr>
          <p:spPr>
            <a:xfrm>
              <a:off x="1981200" y="1106416"/>
              <a:ext cx="12071349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endParaRPr lang="it-IT" b="0">
                <a:solidFill>
                  <a:srgbClr val="6A9955"/>
                </a:solidFill>
                <a:effectLst/>
                <a:latin typeface="Consolas" panose="020B0609020204030204" pitchFamily="49" charset="0"/>
              </a:endParaRPr>
            </a:p>
            <a:p>
              <a:endParaRPr lang="it-IT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r>
                <a:rPr lang="it-IT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//Oggetto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it-IT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tasks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setTasks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"Compito 1"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]);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addTask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setTasks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it-IT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lang="it-IT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"Nuovo Compito"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//array</a:t>
              </a: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it-IT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user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setUser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it-IT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"Riccardo"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age: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});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changeName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setUser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it-IT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lang="it-IT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user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"Luca"</a:t>
              </a:r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});</a:t>
              </a:r>
            </a:p>
            <a:p>
              <a: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it-IT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C155B2E-5D80-3880-893F-DD776ED31258}"/>
              </a:ext>
            </a:extLst>
          </p:cNvPr>
          <p:cNvSpPr txBox="1">
            <a:spLocks/>
          </p:cNvSpPr>
          <p:nvPr/>
        </p:nvSpPr>
        <p:spPr>
          <a:xfrm>
            <a:off x="1222053" y="1524555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React non fa il </a:t>
            </a:r>
            <a:r>
              <a:rPr lang="it-IT" err="1"/>
              <a:t>merging</a:t>
            </a:r>
            <a:r>
              <a:rPr lang="it-IT"/>
              <a:t> automatico degli oggetti → dobbiamo sempre clonare l'oggetto con lo spread operator.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DCFC0-ACB2-C40D-1DB6-EBF4ED50EC97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519720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EF3C3-370B-FEA8-0865-EEDDBAF4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D162D-B29A-6F3B-1FBB-787BB113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⚠️L’aggiornamento non è immediato ⚠️</a:t>
            </a:r>
            <a:endParaRPr lang="it-IT" i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2D821D-B9F2-DFCE-97BC-0FEF64B0C507}"/>
              </a:ext>
            </a:extLst>
          </p:cNvPr>
          <p:cNvGrpSpPr/>
          <p:nvPr/>
        </p:nvGrpSpPr>
        <p:grpSpPr>
          <a:xfrm>
            <a:off x="5651737" y="1760556"/>
            <a:ext cx="5484823" cy="4719306"/>
            <a:chOff x="1151585" y="356097"/>
            <a:chExt cx="6520004" cy="59059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0E8C8D-6EC1-41BA-1DE8-59D73CD08B66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ctangle: Rounded Corners 35">
              <a:extLst>
                <a:ext uri="{FF2B5EF4-FFF2-40B4-BE49-F238E27FC236}">
                  <a16:creationId xmlns:a16="http://schemas.microsoft.com/office/drawing/2014/main" id="{96270EB7-596B-2E85-FF8D-90030A9C9E77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929B296-E1DB-0485-92FB-773CE3219E25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37">
              <a:extLst>
                <a:ext uri="{FF2B5EF4-FFF2-40B4-BE49-F238E27FC236}">
                  <a16:creationId xmlns:a16="http://schemas.microsoft.com/office/drawing/2014/main" id="{6D5CA834-2180-83BA-5536-EF2F52CF7D1B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ED5632A-8C95-484B-0E4D-8BD85B87A6F3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DD5201-5838-8F29-064F-58C1752E598A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2AB1BE-A550-627D-103F-D4344336FDBB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0F73A6C-9B69-DFB8-50AA-AEC65C6B4B2E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39059AD-F451-983A-8C63-1A4777E49C0D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2432729-F781-97A2-1C66-724A831C874D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F8D6D5-A4E0-109C-0EFD-129A4A5F356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4">
              <a:extLst>
                <a:ext uri="{FF2B5EF4-FFF2-40B4-BE49-F238E27FC236}">
                  <a16:creationId xmlns:a16="http://schemas.microsoft.com/office/drawing/2014/main" id="{AAA5B4E3-7A2A-3778-49D4-449DB9709546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D3543FF-808E-BA55-3684-910D1F58905C}"/>
                </a:ext>
              </a:extLst>
            </p:cNvPr>
            <p:cNvSpPr/>
            <p:nvPr/>
          </p:nvSpPr>
          <p:spPr>
            <a:xfrm>
              <a:off x="1200150" y="400051"/>
              <a:ext cx="6471439" cy="5862006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endPara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4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{ 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'react'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FC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()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setCount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number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&gt;(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handleClick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()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setCount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setCount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 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0 (because state updates are asynchronous)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};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handleClick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Incrementa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B757D0-DA3E-CFF8-049C-6F05EBD8ED4D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27C9CC2C-AFCA-87FF-BA47-C9232CDDB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0EAA06-D4C4-EAA5-B4CF-AFA544DCD399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92F38B1-9D23-4182-E7CD-4CAA65F7969E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5A83E8B-AD1B-1AC5-5826-B8DF94979F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5624"/>
            <a:ext cx="4244458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/>
              <a:t> Evitare assolutamente di passare come oggetto di aggiornamento l’oggetto originale,</a:t>
            </a:r>
          </a:p>
          <a:p>
            <a:pPr marL="0" indent="0" algn="l">
              <a:buNone/>
            </a:pPr>
            <a:endParaRPr lang="it-IT"/>
          </a:p>
          <a:p>
            <a:pPr marL="0" indent="0" algn="l">
              <a:buNone/>
            </a:pPr>
            <a:r>
              <a:rPr lang="it-IT"/>
              <a:t>✅ Crea sempre una copia per aggiornare lo stato in maniera immutabile</a:t>
            </a:r>
          </a:p>
          <a:p>
            <a:pPr marL="0" indent="0" algn="l">
              <a:buNone/>
            </a:pPr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B8E17F-65D3-E496-2BF0-079C24CCAEEC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305315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A326-0126-A756-739A-B8FBF8FC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Consigli Fondamentali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33DEF-F019-877C-5289-10A56E3655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/>
              <a:t>💡 Gestire il minor numero di stati possibile</a:t>
            </a:r>
          </a:p>
          <a:p>
            <a:pPr marL="0" indent="0">
              <a:buNone/>
            </a:pPr>
            <a:endParaRPr lang="it-IT" b="1"/>
          </a:p>
          <a:p>
            <a:pPr marL="0" indent="0">
              <a:buNone/>
            </a:pPr>
            <a:r>
              <a:rPr lang="it-IT"/>
              <a:t>Gestisci solo lo stato </a:t>
            </a:r>
            <a:r>
              <a:rPr lang="it-IT" b="1"/>
              <a:t>essenziale</a:t>
            </a:r>
            <a:r>
              <a:rPr lang="it-IT"/>
              <a:t>, tutto il resto derivalo! 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Se lo stesso dato è gestito in più stati separati, possono sorgere discrepanze, causando bug difficili da debuggare.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🔥Meno stati → meno re-render inutili → UI più veloce e reattiva.</a:t>
            </a:r>
          </a:p>
          <a:p>
            <a:pPr marL="0" indent="0">
              <a:buNone/>
            </a:pPr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7AEB4-CCCC-9652-BD93-4149F13B3334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801978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B398-A2DC-A62B-768E-356416D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Aggiornamento di oggetti annidati</a:t>
            </a:r>
            <a:br>
              <a:rPr lang="it-IT"/>
            </a:br>
            <a:r>
              <a:rPr lang="it-IT" i="1" err="1"/>
              <a:t>useImmer</a:t>
            </a:r>
            <a:endParaRPr lang="en-US" i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5B23C-5136-2EEA-8060-F62185C06D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46606" y="1825623"/>
            <a:ext cx="5930113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 sz="2400"/>
              <a:t>Installazione: </a:t>
            </a:r>
            <a:r>
              <a:rPr lang="it-IT" sz="2200" err="1">
                <a:latin typeface="Consolas" panose="020B0609020204030204" pitchFamily="49" charset="0"/>
              </a:rPr>
              <a:t>npm</a:t>
            </a:r>
            <a:r>
              <a:rPr lang="it-IT" sz="2200">
                <a:latin typeface="Consolas" panose="020B0609020204030204" pitchFamily="49" charset="0"/>
              </a:rPr>
              <a:t> </a:t>
            </a:r>
            <a:r>
              <a:rPr lang="it-IT" sz="2200" err="1">
                <a:latin typeface="Consolas" panose="020B0609020204030204" pitchFamily="49" charset="0"/>
              </a:rPr>
              <a:t>install</a:t>
            </a:r>
            <a:r>
              <a:rPr lang="it-IT" sz="2200">
                <a:latin typeface="Consolas" panose="020B0609020204030204" pitchFamily="49" charset="0"/>
              </a:rPr>
              <a:t> use-</a:t>
            </a:r>
            <a:r>
              <a:rPr lang="it-IT" sz="2200" err="1">
                <a:latin typeface="Consolas" panose="020B0609020204030204" pitchFamily="49" charset="0"/>
              </a:rPr>
              <a:t>immer</a:t>
            </a:r>
            <a:endParaRPr lang="it-IT" sz="220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en-US" sz="2400"/>
          </a:p>
          <a:p>
            <a:pPr marL="0" indent="0" algn="l">
              <a:buNone/>
            </a:pPr>
            <a:r>
              <a:rPr lang="it-IT" sz="2400" b="1"/>
              <a:t>Perché usare </a:t>
            </a:r>
            <a:r>
              <a:rPr lang="it-IT" sz="2400" b="1" err="1"/>
              <a:t>useImmer</a:t>
            </a:r>
            <a:r>
              <a:rPr lang="it-IT" sz="2400" b="1"/>
              <a:t>?</a:t>
            </a:r>
          </a:p>
          <a:p>
            <a:pPr algn="l"/>
            <a:r>
              <a:rPr lang="it-IT" sz="2400"/>
              <a:t>Evita di dover fare il copia-incolla manuale con lo spread operator (...)</a:t>
            </a:r>
          </a:p>
          <a:p>
            <a:pPr algn="l"/>
            <a:r>
              <a:rPr lang="it-IT" sz="2400"/>
              <a:t>Molto più comodo quando hai oggetti annidati</a:t>
            </a:r>
          </a:p>
          <a:p>
            <a:pPr algn="l"/>
            <a:r>
              <a:rPr lang="it-IT" sz="2400"/>
              <a:t>Codice più pulito e leggibile</a:t>
            </a:r>
            <a:endParaRPr lang="en-US" sz="2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7B6025-9A94-D2BD-8869-E6BE0638DDF3}"/>
              </a:ext>
            </a:extLst>
          </p:cNvPr>
          <p:cNvGrpSpPr/>
          <p:nvPr/>
        </p:nvGrpSpPr>
        <p:grpSpPr>
          <a:xfrm>
            <a:off x="901881" y="1825623"/>
            <a:ext cx="5484823" cy="4581126"/>
            <a:chOff x="1151585" y="356097"/>
            <a:chExt cx="6520004" cy="573303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ED20507-E838-3939-D8C2-881C5BD162FC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35">
              <a:extLst>
                <a:ext uri="{FF2B5EF4-FFF2-40B4-BE49-F238E27FC236}">
                  <a16:creationId xmlns:a16="http://schemas.microsoft.com/office/drawing/2014/main" id="{C127B88B-7D84-A082-A976-5737998AF147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106CC76-89AF-8D0B-AF93-C4D0DAED9BE4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37">
              <a:extLst>
                <a:ext uri="{FF2B5EF4-FFF2-40B4-BE49-F238E27FC236}">
                  <a16:creationId xmlns:a16="http://schemas.microsoft.com/office/drawing/2014/main" id="{CE17DE31-C1F1-2C0D-7528-24049CB9C713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4DED7BB-0A83-512B-D734-F5D1687B35EF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4B7448E-E9E7-1A53-A956-796ABEE4F52B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01C0574-BD20-9603-514E-F2E948592BEA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7E19F7B-E928-5864-6B5C-35D306EDF7E3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AC1C6B1-A0D6-F7FD-91B9-178EC80513DB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A6D9CB1-FA5B-EA0C-E288-2FF56DDC4A59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2A1BB7-2B91-DA9C-D1B2-274A86BE8A40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34">
              <a:extLst>
                <a:ext uri="{FF2B5EF4-FFF2-40B4-BE49-F238E27FC236}">
                  <a16:creationId xmlns:a16="http://schemas.microsoft.com/office/drawing/2014/main" id="{471C331C-9935-90DF-ED32-ADCBDA177244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8D6C868-314E-E492-D49F-B610DD256302}"/>
                </a:ext>
              </a:extLst>
            </p:cNvPr>
            <p:cNvSpPr/>
            <p:nvPr/>
          </p:nvSpPr>
          <p:spPr>
            <a:xfrm>
              <a:off x="1200150" y="400050"/>
              <a:ext cx="6471439" cy="5689082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4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4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4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useImmer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"use-immer"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user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setUser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useImmer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"Riccardo"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age: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22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address: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city: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"Busto Arsizio"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country: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"Italia"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});</a:t>
              </a:r>
            </a:p>
            <a:p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updateAge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()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setUser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draft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draft</a:t>
              </a:r>
              <a:r>
                <a:rPr lang="en-US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age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  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Modifica</a:t>
              </a: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diretta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});</a:t>
              </a:r>
            </a:p>
            <a:p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A1459D-37FC-BA33-FFE9-28454E6C32AE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1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37FC1E6E-E064-C830-F93F-14213E567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3D3268-47D3-631C-254D-F717D19627D6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926EEF4-CA95-CB09-8051-1E0409F9DC5A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3B35511-A943-7BDA-CF77-1DC941E7211F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5737272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57DB1-7699-A9EC-6CDD-22E483D7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F75B-753B-EB38-C0DE-F39FC112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Esercizio 5</a:t>
            </a:r>
            <a:br>
              <a:rPr lang="it-IT"/>
            </a:br>
            <a:r>
              <a:rPr lang="it-IT" i="1"/>
              <a:t>share feedback</a:t>
            </a:r>
            <a:br>
              <a:rPr lang="it-IT"/>
            </a:b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C23B3-2A8B-4149-EC0B-593F03934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Utilizza il codice fornito e segui le istruzioni per esercizio 5 a questo link: </a:t>
            </a:r>
            <a:r>
              <a:rPr lang="it-IT">
                <a:hlinkClick r:id="rId2"/>
              </a:rPr>
              <a:t>🔗</a:t>
            </a:r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BB38D-0A2F-C7B0-BF74-D1A49CF7CFEF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⚒️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079443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EEED-32BA-4F32-9727-6D52ABA1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Sharing State </a:t>
            </a:r>
            <a:r>
              <a:rPr lang="it-IT" err="1"/>
              <a:t>Between</a:t>
            </a:r>
            <a:r>
              <a:rPr lang="it-IT"/>
              <a:t> Components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D1FD-170D-F2DD-4193-5EFF34EC5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/>
              <a:t>In un'applicazione React, spesso è necessario che più componenti condividano gli stessi dati (stato).</a:t>
            </a:r>
          </a:p>
          <a:p>
            <a:pPr marL="0" indent="0" algn="ctr">
              <a:buNone/>
            </a:pPr>
            <a:r>
              <a:rPr lang="it-IT"/>
              <a:t>Questo avviene quando due o più componenti devono sincronizzarsi su una singola fonte di verità.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AF848-89FD-5C11-B6E3-65017A1BF74E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8337360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2408-4B26-912D-F2EC-C984E3ED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Come Funziona Dietro le Quinte?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1486-9CD6-E905-77B7-2E9E070579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it-IT"/>
              <a:t>React utilizza un approccio </a:t>
            </a:r>
            <a:r>
              <a:rPr lang="it-IT" b="1"/>
              <a:t>top-down (unidirezionale)</a:t>
            </a:r>
            <a:r>
              <a:rPr lang="it-IT"/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/>
              <a:t>Lo stato viene sempre memorizzato nel </a:t>
            </a:r>
            <a:r>
              <a:rPr lang="it-IT" b="1"/>
              <a:t>componente genitore</a:t>
            </a:r>
            <a:endParaRPr lang="it-IT"/>
          </a:p>
          <a:p>
            <a:pPr algn="l"/>
            <a:endParaRPr lang="it-IT"/>
          </a:p>
          <a:p>
            <a:pPr algn="l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A6B3D-9D4F-ACDD-C41C-4E038C02E2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/>
              <a:t>Viene passato ai componenti figli tramite le </a:t>
            </a:r>
            <a:r>
              <a:rPr lang="it-IT" b="1" err="1"/>
              <a:t>Props</a:t>
            </a:r>
            <a:endParaRPr lang="it-IT"/>
          </a:p>
          <a:p>
            <a:pPr algn="l">
              <a:buFont typeface="Arial" panose="020B0604020202020204" pitchFamily="34" charset="0"/>
              <a:buChar char="•"/>
            </a:pPr>
            <a:r>
              <a:rPr lang="it-IT"/>
              <a:t>Ogni modifica al dato parte dal componente figlio tramite una funzione di </a:t>
            </a:r>
            <a:r>
              <a:rPr lang="it-IT" err="1"/>
              <a:t>callback</a:t>
            </a:r>
            <a:r>
              <a:rPr lang="it-IT"/>
              <a:t> passata dal genitore</a:t>
            </a:r>
          </a:p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281E5-2C65-E262-9EB8-852371273169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1253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46B5-90CD-1CF0-5EA3-D6A7985F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Valori Primitivi vs Riferimenti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EC02-D8EC-673F-AE37-04E6F8B4F2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388" y="1268760"/>
            <a:ext cx="5432410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 sz="2400" b="1">
                <a:effectLst/>
              </a:rPr>
              <a:t>Valori primitivi </a:t>
            </a:r>
            <a:r>
              <a:rPr lang="it-IT" sz="2400" i="1"/>
              <a:t>stringhe, numeri, booleani sono </a:t>
            </a:r>
            <a:r>
              <a:rPr lang="it-IT" sz="2400" b="1">
                <a:effectLst/>
              </a:rPr>
              <a:t>immutabili</a:t>
            </a:r>
            <a:r>
              <a:rPr lang="it-IT" sz="2400"/>
              <a:t>.</a:t>
            </a:r>
          </a:p>
          <a:p>
            <a:pPr marL="0" indent="0" algn="l">
              <a:buNone/>
            </a:pPr>
            <a:r>
              <a:rPr lang="it-IT" sz="1600">
                <a:highlight>
                  <a:srgbClr val="FFFF00"/>
                </a:highlight>
              </a:rPr>
              <a:t>Quando una variabile che contiene un valore primitivo viene assegnata a un'altra variabile, viene creato </a:t>
            </a:r>
            <a:r>
              <a:rPr lang="it-IT" sz="1600" b="1">
                <a:highlight>
                  <a:srgbClr val="FFFF00"/>
                </a:highlight>
              </a:rPr>
              <a:t>un nuovo valore</a:t>
            </a:r>
            <a:r>
              <a:rPr lang="it-IT" sz="1600">
                <a:highlight>
                  <a:srgbClr val="FFFF00"/>
                </a:highlight>
              </a:rPr>
              <a:t> che è indipendente dal valore originale.</a:t>
            </a:r>
            <a:endParaRPr lang="it-IT" sz="2400">
              <a:highlight>
                <a:srgbClr val="FFFF00"/>
              </a:highligh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5DADC-43AA-DE65-B573-E5457915CF3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00422" y="1268760"/>
            <a:ext cx="5641628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 sz="2400" b="1">
                <a:effectLst/>
              </a:rPr>
              <a:t>Riferimenti: </a:t>
            </a:r>
            <a:r>
              <a:rPr lang="it-IT" sz="2400" i="1">
                <a:effectLst/>
              </a:rPr>
              <a:t>Oggetti &amp; Array </a:t>
            </a:r>
            <a:r>
              <a:rPr lang="it-IT" sz="2400">
                <a:effectLst/>
              </a:rPr>
              <a:t>sono r</a:t>
            </a:r>
            <a:r>
              <a:rPr lang="it-IT" sz="2400"/>
              <a:t>iferimenti in memoria, modificabili direttamente.</a:t>
            </a:r>
          </a:p>
          <a:p>
            <a:pPr marL="0" indent="0" algn="l">
              <a:buNone/>
            </a:pPr>
            <a:r>
              <a:rPr lang="it-IT" sz="1600">
                <a:highlight>
                  <a:srgbClr val="FFFF00"/>
                </a:highlight>
              </a:rPr>
              <a:t>Quando una variabile che contiene un oggetto viene assegnata a un'altra variabile, non viene copiato l'oggetto, ma </a:t>
            </a:r>
            <a:r>
              <a:rPr lang="it-IT" sz="1600" b="1">
                <a:highlight>
                  <a:srgbClr val="FFFF00"/>
                </a:highlight>
              </a:rPr>
              <a:t>entrambi i riferimenti puntano allo stesso oggetto</a:t>
            </a:r>
            <a:r>
              <a:rPr lang="it-IT" sz="1600">
                <a:highlight>
                  <a:srgbClr val="FFFF00"/>
                </a:highlight>
              </a:rPr>
              <a:t> in memoria. Se uno dei riferimenti modifica l'oggetto, l'altro vedrà il cambiamento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FAC103-F9A4-F1EA-6504-89FE23459E0E}"/>
              </a:ext>
            </a:extLst>
          </p:cNvPr>
          <p:cNvGrpSpPr/>
          <p:nvPr/>
        </p:nvGrpSpPr>
        <p:grpSpPr>
          <a:xfrm>
            <a:off x="1018132" y="3707064"/>
            <a:ext cx="4369035" cy="2360419"/>
            <a:chOff x="1151585" y="356097"/>
            <a:chExt cx="6106465" cy="347312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3DD3B-5CB2-8031-9172-0E2946AEB6AE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ctangle: Rounded Corners 35">
              <a:extLst>
                <a:ext uri="{FF2B5EF4-FFF2-40B4-BE49-F238E27FC236}">
                  <a16:creationId xmlns:a16="http://schemas.microsoft.com/office/drawing/2014/main" id="{4D4C9870-CEEA-7BDF-F71C-2871A52EA7E4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B719CF6-3387-A114-58E9-C4334A12750D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ctangle: Rounded Corners 37">
              <a:extLst>
                <a:ext uri="{FF2B5EF4-FFF2-40B4-BE49-F238E27FC236}">
                  <a16:creationId xmlns:a16="http://schemas.microsoft.com/office/drawing/2014/main" id="{3931593B-664E-EC9B-EA7C-80A96D6DB821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367AB6D-6D5D-0142-1BC9-B42338D68F9F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0CEE142-C379-8562-B721-CE5F50DE091C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D04D9B3-C3DF-C3AA-2963-E1ADBC03EE69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B74E745-DFEB-5966-84D9-7C15BC7A0B08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ED904BF-C270-A9C8-5063-346915EACE78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723FDCF-A2F5-82F2-D25E-791713D43F15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snippet.js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26E18B-B710-E756-22A7-B3A087E72BA0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4">
              <a:extLst>
                <a:ext uri="{FF2B5EF4-FFF2-40B4-BE49-F238E27FC236}">
                  <a16:creationId xmlns:a16="http://schemas.microsoft.com/office/drawing/2014/main" id="{DFA4CA20-2EA4-2715-1F16-C92C35260197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50EB5E6-9A20-F220-68FA-CF97848B65FF}"/>
                </a:ext>
              </a:extLst>
            </p:cNvPr>
            <p:cNvSpPr/>
            <p:nvPr/>
          </p:nvSpPr>
          <p:spPr>
            <a:xfrm>
              <a:off x="1200147" y="394610"/>
              <a:ext cx="6057902" cy="3434615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sz="16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6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6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messaggio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6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6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"Ciao"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it-IT" sz="16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messaggio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6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6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"Ciao, come stai?"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  </a:t>
              </a:r>
            </a:p>
            <a:p>
              <a:r>
                <a:rPr lang="it-IT" sz="16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Crea una nuova stringa</a:t>
              </a:r>
              <a:endParaRPr lang="it-IT" sz="16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6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6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6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messaggio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  </a:t>
              </a:r>
            </a:p>
            <a:p>
              <a:r>
                <a:rPr lang="it-IT" sz="16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"Ciao, come stai?"</a:t>
              </a:r>
              <a:endParaRPr lang="it-IT" sz="16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F2CCACC-7417-CE70-6EE5-B2AF82AF03D0}"/>
                </a:ext>
              </a:extLst>
            </p:cNvPr>
            <p:cNvSpPr/>
            <p:nvPr/>
          </p:nvSpPr>
          <p:spPr>
            <a:xfrm>
              <a:off x="1254590" y="967272"/>
              <a:ext cx="5966015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7659120E-A955-9729-EC16-257B5D1F4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4" y="475762"/>
              <a:ext cx="399944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3E1BF9-74A7-7924-E252-1F54DE2F697D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9E6FFCB-EE37-D155-1DC0-EA296F2F48F2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BCAF0A-5C97-121C-0CEF-FE2D977E59D9}"/>
              </a:ext>
            </a:extLst>
          </p:cNvPr>
          <p:cNvGrpSpPr/>
          <p:nvPr/>
        </p:nvGrpSpPr>
        <p:grpSpPr>
          <a:xfrm>
            <a:off x="6732778" y="3707064"/>
            <a:ext cx="4369035" cy="2360419"/>
            <a:chOff x="1151585" y="356097"/>
            <a:chExt cx="6106465" cy="347312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C692377-BDA7-B030-3C58-9C52D7590E64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5">
              <a:extLst>
                <a:ext uri="{FF2B5EF4-FFF2-40B4-BE49-F238E27FC236}">
                  <a16:creationId xmlns:a16="http://schemas.microsoft.com/office/drawing/2014/main" id="{FAAABC31-B4E4-2C8E-29F5-E5CA3EB0357B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DBBF56-C349-19FC-AA47-EBC2BCB8D04C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37">
              <a:extLst>
                <a:ext uri="{FF2B5EF4-FFF2-40B4-BE49-F238E27FC236}">
                  <a16:creationId xmlns:a16="http://schemas.microsoft.com/office/drawing/2014/main" id="{68193705-1B7F-9A1B-11A7-D8B9CDE2F5DA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8C35A9A-A60C-974B-E3FB-AEB6DC56B6C7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F0E9B4A-D679-D9FE-4EE3-04B198E77EE2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930D830-9D45-9621-3C61-CD413D91A553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85FC78F-8120-7E13-FA98-47CE6743EB92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9F1B565-C871-EF42-D2DC-F9B50D11BDD6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D0E9CDC-965C-F15A-3087-FC3AF132A83C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snippet.js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734696-ED64-53C0-5C06-A6B3E9DD9016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34">
              <a:extLst>
                <a:ext uri="{FF2B5EF4-FFF2-40B4-BE49-F238E27FC236}">
                  <a16:creationId xmlns:a16="http://schemas.microsoft.com/office/drawing/2014/main" id="{20ABB6AB-EBB1-51CF-776C-B4F90365AADD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E26939-2981-8167-794A-075C901B786C}"/>
                </a:ext>
              </a:extLst>
            </p:cNvPr>
            <p:cNvSpPr/>
            <p:nvPr/>
          </p:nvSpPr>
          <p:spPr>
            <a:xfrm>
              <a:off x="1200147" y="394610"/>
              <a:ext cx="6057902" cy="3434615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t-IT" sz="16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6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6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hobbies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6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it-IT" sz="16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"Sport"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it-IT" sz="16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"Cucina"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r>
                <a:rPr lang="it-IT" sz="16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hobbies</a:t>
              </a:r>
              <a:r>
                <a:rPr lang="it-IT" sz="16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6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push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6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"Lavoro"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  </a:t>
              </a:r>
            </a:p>
            <a:p>
              <a:r>
                <a:rPr lang="it-IT" sz="16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Modifica l'array in memoria</a:t>
              </a:r>
              <a:endParaRPr lang="it-IT" sz="16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it-IT" sz="16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6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6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hobbies</a:t>
              </a:r>
              <a:r>
                <a:rPr lang="it-IT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  </a:t>
              </a:r>
            </a:p>
            <a:p>
              <a:r>
                <a:rPr lang="it-IT" sz="16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["Sport", "Cucina", "Lavoro"]</a:t>
              </a:r>
              <a:endParaRPr lang="it-IT" sz="16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484C38-663B-1A83-9A15-76044158E54B}"/>
                </a:ext>
              </a:extLst>
            </p:cNvPr>
            <p:cNvSpPr/>
            <p:nvPr/>
          </p:nvSpPr>
          <p:spPr>
            <a:xfrm>
              <a:off x="1254590" y="967272"/>
              <a:ext cx="5966015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3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4C7086CC-10CC-6317-0AE3-3341C56BD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4" y="475762"/>
              <a:ext cx="399944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71FF0A0-A5CC-ADCA-1D59-E2AC7B731E3D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56D3D5B-F3E2-32FD-7D9B-E62B62FB0C88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B66D9A-27B7-7C2C-F620-DAFC5F3EDD67}"/>
              </a:ext>
            </a:extLst>
          </p:cNvPr>
          <p:cNvSpPr txBox="1"/>
          <p:nvPr/>
        </p:nvSpPr>
        <p:spPr>
          <a:xfrm>
            <a:off x="11340244" y="80628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419594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24E5-BC5D-47CA-AC40-4E83EF538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80728"/>
            <a:ext cx="9144000" cy="1325563"/>
          </a:xfrm>
        </p:spPr>
        <p:txBody>
          <a:bodyPr/>
          <a:lstStyle/>
          <a:p>
            <a:pPr algn="ctr"/>
            <a:r>
              <a:rPr lang="it-IT"/>
              <a:t>Pattern di Condivisione dello Stato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F25830-B7A3-73DB-B5FF-2D5606550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40288"/>
              </p:ext>
            </p:extLst>
          </p:nvPr>
        </p:nvGraphicFramePr>
        <p:xfrm>
          <a:off x="1258697" y="2534833"/>
          <a:ext cx="9674606" cy="27948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24787">
                  <a:extLst>
                    <a:ext uri="{9D8B030D-6E8A-4147-A177-3AD203B41FA5}">
                      <a16:colId xmlns:a16="http://schemas.microsoft.com/office/drawing/2014/main" val="1634795299"/>
                    </a:ext>
                  </a:extLst>
                </a:gridCol>
                <a:gridCol w="4702302">
                  <a:extLst>
                    <a:ext uri="{9D8B030D-6E8A-4147-A177-3AD203B41FA5}">
                      <a16:colId xmlns:a16="http://schemas.microsoft.com/office/drawing/2014/main" val="3156849887"/>
                    </a:ext>
                  </a:extLst>
                </a:gridCol>
                <a:gridCol w="3247517">
                  <a:extLst>
                    <a:ext uri="{9D8B030D-6E8A-4147-A177-3AD203B41FA5}">
                      <a16:colId xmlns:a16="http://schemas.microsoft.com/office/drawing/2014/main" val="2543206115"/>
                    </a:ext>
                  </a:extLst>
                </a:gridCol>
              </a:tblGrid>
              <a:tr h="627757">
                <a:tc>
                  <a:txBody>
                    <a:bodyPr/>
                    <a:lstStyle/>
                    <a:p>
                      <a:r>
                        <a:rPr lang="it-IT"/>
                        <a:t>Metodo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Quando Usarlo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Pro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434163"/>
                  </a:ext>
                </a:extLst>
              </a:tr>
              <a:tr h="1083526">
                <a:tc>
                  <a:txBody>
                    <a:bodyPr/>
                    <a:lstStyle/>
                    <a:p>
                      <a:r>
                        <a:rPr lang="it-IT"/>
                        <a:t>Lifting State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Stato condiviso solo tra pochi componenti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✅ Semplice da implementare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912088"/>
                  </a:ext>
                </a:extLst>
              </a:tr>
              <a:tr h="1083526">
                <a:tc>
                  <a:txBody>
                    <a:bodyPr/>
                    <a:lstStyle/>
                    <a:p>
                      <a:r>
                        <a:rPr lang="it-IT" err="1"/>
                        <a:t>Context</a:t>
                      </a:r>
                      <a:r>
                        <a:rPr lang="it-IT"/>
                        <a:t>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Stato condiviso tra molti componenti annidati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✅ Evita la </a:t>
                      </a:r>
                      <a:r>
                        <a:rPr lang="it-IT" err="1"/>
                        <a:t>Prop</a:t>
                      </a:r>
                      <a:r>
                        <a:rPr lang="it-IT"/>
                        <a:t> Drilling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2181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B570FE6-7CD3-DB17-1EF2-5EBB8E21B94D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793348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46EB-C6BE-6137-AF07-B2A3B2B0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Lifting State Up</a:t>
            </a:r>
            <a:r>
              <a:rPr lang="it-IT">
                <a:effectLst/>
                <a:latin typeface="Apple Color Emoji"/>
              </a:rPr>
              <a:t> 🆙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EB68D-8D67-ADD9-7031-B2652D0F5D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1825624"/>
            <a:ext cx="6769969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/>
              <a:t>un pattern che permette di </a:t>
            </a:r>
            <a:r>
              <a:rPr lang="it-IT" b="1"/>
              <a:t>gestire lo stato </a:t>
            </a:r>
            <a:r>
              <a:rPr lang="it-IT"/>
              <a:t>in un componente genitore invece che nei singoli componenti figli</a:t>
            </a:r>
          </a:p>
          <a:p>
            <a:pPr marL="0" indent="0" algn="l">
              <a:buNone/>
            </a:pPr>
            <a:endParaRPr lang="it-IT"/>
          </a:p>
          <a:p>
            <a:pPr marL="0" indent="0" algn="l">
              <a:buNone/>
            </a:pPr>
            <a:r>
              <a:rPr lang="it-IT"/>
              <a:t>Quando due o più componenti hanno bisogno di accedere o </a:t>
            </a:r>
            <a:r>
              <a:rPr lang="it-IT" b="1"/>
              <a:t>modificare lo stesso stato</a:t>
            </a:r>
            <a:r>
              <a:rPr lang="it-IT"/>
              <a:t>, è meglio </a:t>
            </a:r>
            <a:r>
              <a:rPr lang="it-IT" b="1"/>
              <a:t>spostare</a:t>
            </a:r>
            <a:r>
              <a:rPr lang="it-IT"/>
              <a:t> lo stato al </a:t>
            </a:r>
            <a:r>
              <a:rPr lang="it-IT" b="1"/>
              <a:t>componente genitore </a:t>
            </a:r>
            <a:r>
              <a:rPr lang="it-IT"/>
              <a:t>e passarlo ai figli tramite </a:t>
            </a:r>
            <a:r>
              <a:rPr lang="it-IT" err="1"/>
              <a:t>props</a:t>
            </a:r>
            <a:r>
              <a:rPr lang="it-IT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A9369-61F1-18C9-9EB2-FDADFEAF44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00256" y="2849355"/>
            <a:ext cx="5181600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 b="1"/>
              <a:t>Vantaggi</a:t>
            </a:r>
          </a:p>
          <a:p>
            <a:pPr marL="0" indent="0" algn="l">
              <a:buNone/>
            </a:pPr>
            <a:r>
              <a:rPr lang="it-IT"/>
              <a:t>Unica fonte di verità</a:t>
            </a:r>
          </a:p>
          <a:p>
            <a:pPr marL="0" indent="0" algn="l">
              <a:buNone/>
            </a:pPr>
            <a:r>
              <a:rPr lang="it-IT"/>
              <a:t>Codice più pulito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0F414-CF0A-15EC-216E-6172E8D261EA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386297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88AB-6E3E-9948-E319-F25C2FFB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Come passare lo stato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B07A79-97FB-A837-4B41-BC33D227E470}"/>
              </a:ext>
            </a:extLst>
          </p:cNvPr>
          <p:cNvGrpSpPr/>
          <p:nvPr/>
        </p:nvGrpSpPr>
        <p:grpSpPr>
          <a:xfrm>
            <a:off x="477587" y="1435674"/>
            <a:ext cx="5357435" cy="4762593"/>
            <a:chOff x="1151585" y="356097"/>
            <a:chExt cx="6520004" cy="610185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954C960-84D4-5131-9379-7606C92AA495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35">
              <a:extLst>
                <a:ext uri="{FF2B5EF4-FFF2-40B4-BE49-F238E27FC236}">
                  <a16:creationId xmlns:a16="http://schemas.microsoft.com/office/drawing/2014/main" id="{C4C02533-0520-5F07-E811-2685E7B1DE1F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2BB88F5-12C3-22E2-8D9B-F13C44C71401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37">
              <a:extLst>
                <a:ext uri="{FF2B5EF4-FFF2-40B4-BE49-F238E27FC236}">
                  <a16:creationId xmlns:a16="http://schemas.microsoft.com/office/drawing/2014/main" id="{FE81F776-6E45-E70E-A5E2-5BC095836FE7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89BFDA3-852F-3323-44ED-FA3508772F5D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A59C861-7B7B-2567-4CEA-0CC051236BAC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984494F-F475-DB5C-ED37-08BE4A1648C0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C221CE5-3D07-6456-DF18-9E327AFE65DA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060471D-6533-94CE-A141-B299EE228F60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8E479C2-07DB-FAB5-5746-50ACC3FEFB11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EDE5CB-F446-0F4B-5853-B0B43A2685F2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1E2BEAE1-5824-B7FD-E406-5B322217A612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85943C3-122D-7FC3-B546-DBEC83113F83}"/>
                </a:ext>
              </a:extLst>
            </p:cNvPr>
            <p:cNvSpPr/>
            <p:nvPr/>
          </p:nvSpPr>
          <p:spPr>
            <a:xfrm>
              <a:off x="1200150" y="400051"/>
              <a:ext cx="6471439" cy="6057900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endPara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4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400">
                  <a:solidFill>
                    <a:srgbClr val="6A9955"/>
                  </a:solidFill>
                  <a:latin typeface="Consolas" panose="020B0609020204030204" pitchFamily="49" charset="0"/>
                </a:rPr>
                <a:t>//</a:t>
              </a:r>
              <a:r>
                <a:rPr lang="en-US" sz="1400" err="1">
                  <a:solidFill>
                    <a:srgbClr val="6A9955"/>
                  </a:solidFill>
                  <a:latin typeface="Consolas" panose="020B0609020204030204" pitchFamily="49" charset="0"/>
                </a:rPr>
                <a:t>Componente</a:t>
              </a:r>
              <a:r>
                <a:rPr lang="en-US" sz="1400">
                  <a:solidFill>
                    <a:srgbClr val="6A9955"/>
                  </a:solidFill>
                  <a:latin typeface="Consolas" panose="020B0609020204030204" pitchFamily="49" charset="0"/>
                </a:rPr>
                <a:t> padre</a:t>
              </a:r>
            </a:p>
            <a:p>
              <a:pPr>
                <a:lnSpc>
                  <a:spcPts val="1425"/>
                </a:lnSpc>
              </a:pPr>
              <a:endParaRPr lang="en-US" sz="1400">
                <a:solidFill>
                  <a:srgbClr val="6A9955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{ 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'react'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Child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'./Child'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Parent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FC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()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setCount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number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&gt;(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Child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setCount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setCount</a:t>
              </a: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/&gt;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Parent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B00B9C-9590-0DCD-7A86-9895D317A72F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9D5780E4-BD84-C3B6-3E0E-9C4C72D3E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F8E39A-F6EE-F087-635B-B92F60FAA710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4D5FC45-DF03-2A3B-FAB1-6B3130BC9FC3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DB7CF1-59D8-F335-0299-EEBBD5BCE0C9}"/>
              </a:ext>
            </a:extLst>
          </p:cNvPr>
          <p:cNvGrpSpPr/>
          <p:nvPr/>
        </p:nvGrpSpPr>
        <p:grpSpPr>
          <a:xfrm>
            <a:off x="6049447" y="1435675"/>
            <a:ext cx="5357439" cy="4762597"/>
            <a:chOff x="1151585" y="356097"/>
            <a:chExt cx="6520004" cy="610185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79A771F-B6DA-F132-C55D-4D130CA5B90E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ctangle: Rounded Corners 35">
              <a:extLst>
                <a:ext uri="{FF2B5EF4-FFF2-40B4-BE49-F238E27FC236}">
                  <a16:creationId xmlns:a16="http://schemas.microsoft.com/office/drawing/2014/main" id="{0AF31850-2033-03CF-0765-6E33EE4BFBED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FABF7E3-F51C-9BE9-7208-C33BD9A65A02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ctangle: Rounded Corners 37">
              <a:extLst>
                <a:ext uri="{FF2B5EF4-FFF2-40B4-BE49-F238E27FC236}">
                  <a16:creationId xmlns:a16="http://schemas.microsoft.com/office/drawing/2014/main" id="{7FA7779E-9EEE-C827-AC31-35753719B4A0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951B913-BA21-432A-B908-B7084D932623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68B4600-31BA-01FF-7FBC-C239D272550A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C041B95-2372-3BB8-C000-5D4AC8B2A574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55F4F3F-CECC-17C2-B33C-E03386A9BD41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75AAC4D-354E-2E6A-5784-82ACA2EE87A1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60A73B4-B9B2-B45F-1515-FD3588F06CA4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7CC234B-4D23-E557-5E9D-4DC6C84BE8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384FB8F-1A54-68CA-48C8-F138DFBE3128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1DF6621-4F89-20CC-1B8D-05B0844ABB76}"/>
                </a:ext>
              </a:extLst>
            </p:cNvPr>
            <p:cNvSpPr/>
            <p:nvPr/>
          </p:nvSpPr>
          <p:spPr>
            <a:xfrm>
              <a:off x="1200150" y="400051"/>
              <a:ext cx="6471439" cy="6057899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20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// </a:t>
              </a:r>
              <a:r>
                <a:rPr lang="en-US" sz="1200" err="1">
                  <a:solidFill>
                    <a:srgbClr val="6A9955"/>
                  </a:solidFill>
                  <a:latin typeface="Consolas" panose="020B0609020204030204" pitchFamily="49" charset="0"/>
                </a:rPr>
                <a:t>componente</a:t>
              </a:r>
              <a:r>
                <a:rPr lang="en-US" sz="1200">
                  <a:solidFill>
                    <a:srgbClr val="6A995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err="1">
                  <a:solidFill>
                    <a:srgbClr val="6A9955"/>
                  </a:solidFill>
                  <a:latin typeface="Consolas" panose="020B0609020204030204" pitchFamily="49" charset="0"/>
                </a:rPr>
                <a:t>figlio</a:t>
              </a: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interface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ChildProps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number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setCount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Dispatch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SetStateAction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number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&gt;&gt;;</a:t>
              </a: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ts val="1425"/>
                </a:lnSpc>
              </a:pP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Child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React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FC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ChildProps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 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({ 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2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setCount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})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Contatore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setCount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prevCount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prevCount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sz="12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Incrementa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pPr>
                <a:lnSpc>
                  <a:spcPts val="1425"/>
                </a:lnSpc>
              </a:pP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pPr>
                <a:lnSpc>
                  <a:spcPts val="1425"/>
                </a:lnSpc>
              </a:pP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Child</a:t>
              </a:r>
              <a: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en-US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BE8F9C3-274C-39AB-BA30-BC85E53D393C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8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3502DCF6-B4E1-7DC0-771E-258BD83A9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1FFAB6-D0E1-3D3E-32F4-C8843FC35BE0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B639C9E-C60D-5257-B144-AA9AED9F7F3D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AD4CD8-3398-BA02-7862-A60D02B770B9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857132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1F4CD-E2F8-8EB2-91C8-1BB8EFD0B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2FC1-8758-CA92-D56D-61CA6CE2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640" y="506896"/>
            <a:ext cx="6500812" cy="1399728"/>
          </a:xfrm>
        </p:spPr>
        <p:txBody>
          <a:bodyPr>
            <a:normAutofit/>
          </a:bodyPr>
          <a:lstStyle/>
          <a:p>
            <a:r>
              <a:rPr lang="it-IT" err="1"/>
              <a:t>Deriving</a:t>
            </a:r>
            <a:r>
              <a:rPr lang="it-IT"/>
              <a:t> State from </a:t>
            </a:r>
            <a:r>
              <a:rPr lang="it-IT" err="1"/>
              <a:t>Props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361AA-83B7-AE3C-3B84-6F1E3067E3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4001" y="2273301"/>
            <a:ext cx="6500812" cy="32384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i="1"/>
              <a:t>Cosa significa "Derivare Stato dalle </a:t>
            </a:r>
            <a:r>
              <a:rPr lang="it-IT" i="1" err="1"/>
              <a:t>Props</a:t>
            </a:r>
            <a:r>
              <a:rPr lang="it-IT" i="1"/>
              <a:t>"?</a:t>
            </a:r>
          </a:p>
          <a:p>
            <a:pPr marL="0" indent="0">
              <a:buNone/>
            </a:pPr>
            <a:br>
              <a:rPr lang="it-IT"/>
            </a:br>
            <a:r>
              <a:rPr lang="it-IT"/>
              <a:t>A volte, il valore dello stato dipende direttamente dalle </a:t>
            </a:r>
            <a:r>
              <a:rPr lang="it-IT" err="1"/>
              <a:t>Props</a:t>
            </a:r>
            <a:r>
              <a:rPr lang="it-IT"/>
              <a:t> ricevute da un componente genitore.</a:t>
            </a:r>
            <a:br>
              <a:rPr lang="it-IT"/>
            </a:br>
            <a:endParaRPr lang="it-IT"/>
          </a:p>
          <a:p>
            <a:pPr marL="0" indent="0">
              <a:buNone/>
            </a:pPr>
            <a:r>
              <a:rPr lang="it-IT"/>
              <a:t>In questi casi, è meglio </a:t>
            </a:r>
            <a:r>
              <a:rPr lang="it-IT" b="1"/>
              <a:t>evitare di duplicare lo stato</a:t>
            </a:r>
            <a:r>
              <a:rPr lang="it-IT"/>
              <a:t> e </a:t>
            </a:r>
            <a:r>
              <a:rPr lang="it-IT" b="1"/>
              <a:t>calcolarlo direttamente dalle </a:t>
            </a:r>
            <a:r>
              <a:rPr lang="it-IT" b="1" err="1"/>
              <a:t>Props</a:t>
            </a:r>
            <a:r>
              <a:rPr lang="it-IT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3BF3D-A907-F26E-8A45-76D3BC9D9A4E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027193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E6F1F-46D0-398D-83AC-8DDC368DF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757F-D4C9-27AE-01BF-23D811E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Quando derivare lo stato dalle </a:t>
            </a:r>
            <a:r>
              <a:rPr lang="it-IT" err="1"/>
              <a:t>props</a:t>
            </a:r>
            <a:r>
              <a:rPr lang="it-IT"/>
              <a:t>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919EF-1732-1221-2543-A0A07DEA83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2082" y="3104964"/>
            <a:ext cx="8187836" cy="2023509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✅ Quando un componente </a:t>
            </a:r>
            <a:r>
              <a:rPr lang="it-IT" b="1"/>
              <a:t>dipende da una </a:t>
            </a:r>
            <a:r>
              <a:rPr lang="it-IT" b="1" err="1"/>
              <a:t>prop</a:t>
            </a:r>
            <a:br>
              <a:rPr lang="it-IT"/>
            </a:br>
            <a:r>
              <a:rPr lang="it-IT"/>
              <a:t>✅ Quando lo stato </a:t>
            </a:r>
            <a:r>
              <a:rPr lang="it-IT" b="1"/>
              <a:t>può essere ricalcolato dalle </a:t>
            </a:r>
            <a:r>
              <a:rPr lang="it-IT" b="1" err="1"/>
              <a:t>props</a:t>
            </a:r>
            <a:br>
              <a:rPr lang="it-IT"/>
            </a:br>
            <a:r>
              <a:rPr lang="it-IT"/>
              <a:t>✅ Per evitare </a:t>
            </a:r>
            <a:r>
              <a:rPr lang="it-IT" b="1"/>
              <a:t>dati duplicati e inconsistenze</a:t>
            </a:r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518E7-2BBC-7256-1FBD-762777883213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429404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5E8BB-3B07-4737-9D0D-2DC50FEB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BFD5-AE2E-7874-BAD9-B42CAB59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966" y="969964"/>
            <a:ext cx="3777440" cy="1325563"/>
          </a:xfrm>
        </p:spPr>
        <p:txBody>
          <a:bodyPr/>
          <a:lstStyle/>
          <a:p>
            <a:r>
              <a:rPr lang="it-IT"/>
              <a:t>Stato Derivato con Filtri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4DD5B3-33B3-BE5F-B289-6C2B8EEA0AF9}"/>
              </a:ext>
            </a:extLst>
          </p:cNvPr>
          <p:cNvGrpSpPr/>
          <p:nvPr/>
        </p:nvGrpSpPr>
        <p:grpSpPr>
          <a:xfrm>
            <a:off x="785811" y="582700"/>
            <a:ext cx="6416863" cy="5960710"/>
            <a:chOff x="1936750" y="539749"/>
            <a:chExt cx="7393345" cy="686777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43A12EF-D8E2-CAC7-3AB1-7CC0C3AA2DCC}"/>
                </a:ext>
              </a:extLst>
            </p:cNvPr>
            <p:cNvSpPr/>
            <p:nvPr/>
          </p:nvSpPr>
          <p:spPr>
            <a:xfrm>
              <a:off x="1936750" y="553379"/>
              <a:ext cx="7393345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DDDAF31-8B9C-B42D-906E-ECEEFC8235C1}"/>
                </a:ext>
              </a:extLst>
            </p:cNvPr>
            <p:cNvSpPr/>
            <p:nvPr/>
          </p:nvSpPr>
          <p:spPr>
            <a:xfrm>
              <a:off x="8179462" y="816415"/>
              <a:ext cx="15773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B340AFB-F38E-6452-BA79-3A7EF6238800}"/>
                </a:ext>
              </a:extLst>
            </p:cNvPr>
            <p:cNvSpPr/>
            <p:nvPr/>
          </p:nvSpPr>
          <p:spPr>
            <a:xfrm rot="2946111">
              <a:off x="8942725" y="813194"/>
              <a:ext cx="252000" cy="526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4EC6846-5E0C-2394-B2AB-F81233600FA3}"/>
                </a:ext>
              </a:extLst>
            </p:cNvPr>
            <p:cNvSpPr/>
            <p:nvPr/>
          </p:nvSpPr>
          <p:spPr>
            <a:xfrm rot="7954195">
              <a:off x="8940495" y="802096"/>
              <a:ext cx="252000" cy="526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863267-F1AF-4942-B425-9F507DAC6630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713760F-6D4A-2B07-40FF-55C633F4B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6750" y="1036418"/>
              <a:ext cx="7393345" cy="3600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34">
              <a:extLst>
                <a:ext uri="{FF2B5EF4-FFF2-40B4-BE49-F238E27FC236}">
                  <a16:creationId xmlns:a16="http://schemas.microsoft.com/office/drawing/2014/main" id="{E21F8FE1-DBCC-80F3-61DF-5FD7AD1A184E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F318AA6-43C5-DAF7-8D63-6E428F596A19}"/>
                </a:ext>
              </a:extLst>
            </p:cNvPr>
            <p:cNvSpPr/>
            <p:nvPr/>
          </p:nvSpPr>
          <p:spPr>
            <a:xfrm>
              <a:off x="1936751" y="539749"/>
              <a:ext cx="7393344" cy="6867775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55B187B9-8201-B7CB-A7DA-89FAE3A83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D2A284-6538-64D8-249B-D967FA445334}"/>
                </a:ext>
              </a:extLst>
            </p:cNvPr>
            <p:cNvSpPr/>
            <p:nvPr/>
          </p:nvSpPr>
          <p:spPr>
            <a:xfrm>
              <a:off x="8643122" y="742033"/>
              <a:ext cx="102244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96667C7-800D-2063-866D-D284E1FBF0D3}"/>
                </a:ext>
              </a:extLst>
            </p:cNvPr>
            <p:cNvSpPr/>
            <p:nvPr/>
          </p:nvSpPr>
          <p:spPr>
            <a:xfrm>
              <a:off x="8582180" y="796031"/>
              <a:ext cx="102244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827CFD-4858-7030-B847-7ED588A65F9E}"/>
                </a:ext>
              </a:extLst>
            </p:cNvPr>
            <p:cNvSpPr/>
            <p:nvPr/>
          </p:nvSpPr>
          <p:spPr>
            <a:xfrm>
              <a:off x="1981201" y="1106416"/>
              <a:ext cx="7276817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endParaRPr lang="en-US" sz="10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r>
                <a:rPr lang="en-US" sz="10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sz="10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 </a:t>
              </a:r>
              <a:r>
                <a:rPr lang="en-US" sz="10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"react"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interface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FilteredListProps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[];</a:t>
              </a: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0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0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setQuery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 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useState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0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&gt;(</a:t>
              </a:r>
              <a:r>
                <a:rPr lang="en-US" sz="10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""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0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"Mela"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0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"Banana"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0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0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Arancia</a:t>
              </a:r>
              <a:r>
                <a:rPr lang="en-US" sz="10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b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0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0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onChange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setQuery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0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</a:t>
              </a:r>
              <a:r>
                <a:rPr lang="en-US" sz="10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0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target</a:t>
              </a:r>
              <a:r>
                <a:rPr lang="en-US" sz="10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0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/&gt;</a:t>
              </a:r>
              <a:endPara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0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FilteredList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0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0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/&gt;</a:t>
              </a:r>
              <a:endPara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FilteredList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FilteredListProps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filteredItems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sz="10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0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filter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endPara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0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sz="10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0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toLowerCase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sz="10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includes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0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en-US" sz="10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0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toLowerCase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())</a:t>
              </a: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b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0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0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0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filteredItems</a:t>
              </a:r>
              <a:r>
                <a:rPr lang="en-US" sz="10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0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map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endPara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key</a:t>
              </a:r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0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))</a:t>
              </a:r>
              <a:r>
                <a:rPr lang="en-US" sz="10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0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en-US" sz="10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0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sz="10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1BDCC7-E121-2607-672B-D62B64600B7C}"/>
              </a:ext>
            </a:extLst>
          </p:cNvPr>
          <p:cNvSpPr txBox="1">
            <a:spLocks/>
          </p:cNvSpPr>
          <p:nvPr/>
        </p:nvSpPr>
        <p:spPr>
          <a:xfrm>
            <a:off x="1222053" y="1524555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8F30FF8-40C0-4400-9A17-1371A83DCD06}"/>
              </a:ext>
            </a:extLst>
          </p:cNvPr>
          <p:cNvSpPr txBox="1">
            <a:spLocks/>
          </p:cNvSpPr>
          <p:nvPr/>
        </p:nvSpPr>
        <p:spPr>
          <a:xfrm>
            <a:off x="7742721" y="3296988"/>
            <a:ext cx="4061930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Qui lo stato query è solo nel componente App, mentre </a:t>
            </a:r>
            <a:r>
              <a:rPr lang="it-IT" err="1"/>
              <a:t>FilteredList</a:t>
            </a:r>
            <a:r>
              <a:rPr lang="it-IT"/>
              <a:t> lo usa solo per calcolare i risultati.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6F048-4EEC-7784-5244-99B56D326509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008945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136A-DB88-E0CC-DB3C-18088CAE8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8395-A330-7772-1A42-FF61ABE35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419100"/>
            <a:ext cx="6500812" cy="1399728"/>
          </a:xfrm>
        </p:spPr>
        <p:txBody>
          <a:bodyPr/>
          <a:lstStyle/>
          <a:p>
            <a:pPr algn="ctr"/>
            <a:r>
              <a:rPr lang="it-IT"/>
              <a:t>🔥 </a:t>
            </a:r>
            <a:r>
              <a:rPr lang="it-IT" b="1"/>
              <a:t>Best Practice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43B8F-00DD-409D-2E1C-3E94B32DF6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855" y="1952836"/>
            <a:ext cx="6500812" cy="3568701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✅ </a:t>
            </a:r>
            <a:r>
              <a:rPr lang="it-IT" b="1"/>
              <a:t>Usa "Lifting State Up"</a:t>
            </a:r>
            <a:r>
              <a:rPr lang="it-IT"/>
              <a:t> quando più componenti devono condividere lo stesso dato</a:t>
            </a:r>
          </a:p>
          <a:p>
            <a:pPr marL="0" indent="0">
              <a:buNone/>
            </a:pPr>
            <a:br>
              <a:rPr lang="it-IT"/>
            </a:br>
            <a:r>
              <a:rPr lang="it-IT"/>
              <a:t>✅ </a:t>
            </a:r>
            <a:r>
              <a:rPr lang="it-IT" b="1"/>
              <a:t>Non duplicare lo stato</a:t>
            </a:r>
            <a:r>
              <a:rPr lang="it-IT"/>
              <a:t> se può essere calcolato dalle </a:t>
            </a:r>
            <a:r>
              <a:rPr lang="it-IT" err="1"/>
              <a:t>Props</a:t>
            </a:r>
            <a:endParaRPr lang="it-IT"/>
          </a:p>
          <a:p>
            <a:pPr marL="0" indent="0">
              <a:buNone/>
            </a:pPr>
            <a:br>
              <a:rPr lang="it-IT"/>
            </a:br>
            <a:r>
              <a:rPr lang="it-IT"/>
              <a:t>✅ </a:t>
            </a:r>
            <a:r>
              <a:rPr lang="it-IT" b="1"/>
              <a:t>Mantieni lo stato il più vicino </a:t>
            </a:r>
            <a:r>
              <a:rPr lang="it-IT"/>
              <a:t>possibile </a:t>
            </a:r>
            <a:r>
              <a:rPr lang="it-IT" b="1"/>
              <a:t>ai</a:t>
            </a:r>
            <a:r>
              <a:rPr lang="it-IT"/>
              <a:t> </a:t>
            </a:r>
            <a:r>
              <a:rPr lang="it-IT" b="1"/>
              <a:t>componenti</a:t>
            </a:r>
            <a:r>
              <a:rPr lang="it-IT"/>
              <a:t> che ne hanno bisogno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91C8D-4C78-3BAD-6CA6-6DE95569F1B7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859272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664F-723E-EFF6-E66C-9D759DE7D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98729-4FD7-7F68-FAD0-4E32CC89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Esercizio 6</a:t>
            </a:r>
            <a:br>
              <a:rPr lang="it-IT"/>
            </a:br>
            <a:r>
              <a:rPr lang="it-IT" i="1"/>
              <a:t>Shopping </a:t>
            </a:r>
            <a:r>
              <a:rPr lang="it-IT" i="1" err="1"/>
              <a:t>cart</a:t>
            </a:r>
            <a:r>
              <a:rPr lang="it-IT" i="1"/>
              <a:t> management</a:t>
            </a:r>
            <a:br>
              <a:rPr lang="it-IT"/>
            </a:b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BBBB2-CC37-E230-83DA-80C680A0B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Utilizza il codice fornito e segui le istruzioni per esercizio 6 a questo link: </a:t>
            </a:r>
            <a:r>
              <a:rPr lang="it-IT">
                <a:hlinkClick r:id="rId2"/>
              </a:rPr>
              <a:t>🔗</a:t>
            </a:r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5BA5A-805C-C484-7E20-05A760AB569C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⚒️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5039448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15D02-3479-2713-51A6-1A9D0436F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8CC3-B4E7-B48D-49EA-738C95CE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/>
              <a:t>Styling React Components</a:t>
            </a:r>
            <a:r>
              <a:rPr lang="it-IT"/>
              <a:t> 🎨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8AC95-7151-9AAC-7750-0453D2A802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i="1"/>
              <a:t>React offre diverse soluzioni per applicare gli stili ai componenti, che si adattano a diverse esigenze di progetto.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12AF7-44BE-2051-E461-E4212EC8883B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925944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FD31-8846-10AB-8CAD-33BB8296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20688"/>
            <a:ext cx="9144000" cy="1325563"/>
          </a:xfrm>
        </p:spPr>
        <p:txBody>
          <a:bodyPr/>
          <a:lstStyle/>
          <a:p>
            <a:pPr algn="ctr"/>
            <a:r>
              <a:rPr lang="it-IT"/>
              <a:t>Quali Metodi di Styling esistono?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DE05C8-2F5E-0EC4-0CC3-80FB65858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157516"/>
              </p:ext>
            </p:extLst>
          </p:nvPr>
        </p:nvGraphicFramePr>
        <p:xfrm>
          <a:off x="2027548" y="2132856"/>
          <a:ext cx="7907253" cy="30327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179066">
                  <a:extLst>
                    <a:ext uri="{9D8B030D-6E8A-4147-A177-3AD203B41FA5}">
                      <a16:colId xmlns:a16="http://schemas.microsoft.com/office/drawing/2014/main" val="1191477121"/>
                    </a:ext>
                  </a:extLst>
                </a:gridCol>
                <a:gridCol w="3018854">
                  <a:extLst>
                    <a:ext uri="{9D8B030D-6E8A-4147-A177-3AD203B41FA5}">
                      <a16:colId xmlns:a16="http://schemas.microsoft.com/office/drawing/2014/main" val="32822388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01152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Metodo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Caratteristiche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Quando Usarlo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080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CSS Classico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File .</a:t>
                      </a:r>
                      <a:r>
                        <a:rPr lang="it-IT" err="1"/>
                        <a:t>css</a:t>
                      </a:r>
                      <a:r>
                        <a:rPr lang="it-IT"/>
                        <a:t> esterni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Layout globali e semplici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45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Inline 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Oggetti JS con proprietà 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Stili dinamici e inline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629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CSS Modules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Scoping automatico dei 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Stili isolati per singoli componenti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120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Styled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Libreria di terze parti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Stili dinamici e component-based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42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Tailwind 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Utility-First 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Progetti moderni e prototipazione rapida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054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55FF35-EE1F-FAB4-BC26-4A87A9ABF843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967333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9903F-E99C-F140-C2CC-5504FD6B3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B020-AB85-5CAA-2479-B9DC3BE4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500" y="523800"/>
            <a:ext cx="9144000" cy="1325563"/>
          </a:xfrm>
        </p:spPr>
        <p:txBody>
          <a:bodyPr/>
          <a:lstStyle/>
          <a:p>
            <a:pPr algn="ctr"/>
            <a:r>
              <a:rPr lang="it-IT" err="1"/>
              <a:t>Falsy</a:t>
            </a:r>
            <a:r>
              <a:rPr lang="it-IT"/>
              <a:t> / </a:t>
            </a:r>
            <a:r>
              <a:rPr lang="it-IT" err="1"/>
              <a:t>Truthy</a:t>
            </a:r>
            <a:endParaRPr lang="it-IT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A74165-E276-45BE-8BFF-2B19101B3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51900"/>
              </p:ext>
            </p:extLst>
          </p:nvPr>
        </p:nvGraphicFramePr>
        <p:xfrm>
          <a:off x="838200" y="3498374"/>
          <a:ext cx="10515600" cy="7315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66790081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3077348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202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sv-SE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52368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966AF27-2529-39F8-C70D-BFE99DF8B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929238"/>
              </p:ext>
            </p:extLst>
          </p:nvPr>
        </p:nvGraphicFramePr>
        <p:xfrm>
          <a:off x="838200" y="2024844"/>
          <a:ext cx="10515600" cy="29260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6739584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35787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/>
                        <a:t>Tipo di Valore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Valutazione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83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❌ Falsy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477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❌ Falsy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660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"" (stringa vuota)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❌ Falsy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295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❌ Falsy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933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err="1"/>
                        <a:t>undefined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❌ </a:t>
                      </a:r>
                      <a:r>
                        <a:rPr lang="it-IT" err="1"/>
                        <a:t>Falsy</a:t>
                      </a:r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72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❌ Falsy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7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/>
                        <a:t>Qualsiasi altro valore (es. "Hello", 42, true, {}, [])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✅ </a:t>
                      </a:r>
                      <a:r>
                        <a:rPr lang="it-IT" err="1"/>
                        <a:t>Truthy</a:t>
                      </a:r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3741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D6BEA9-8AD3-4FE8-7679-011207DD74A9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CCB4B-196F-AA8F-2A3E-52C84B8CDB8E}"/>
              </a:ext>
            </a:extLst>
          </p:cNvPr>
          <p:cNvSpPr txBox="1"/>
          <p:nvPr/>
        </p:nvSpPr>
        <p:spPr>
          <a:xfrm>
            <a:off x="2351584" y="1212759"/>
            <a:ext cx="788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Sono quei valori che vengono valutati come false o come </a:t>
            </a:r>
            <a:r>
              <a:rPr lang="it-IT" err="1"/>
              <a:t>true</a:t>
            </a:r>
            <a:r>
              <a:rPr lang="it-IT"/>
              <a:t> quando utilizzati in un contesto booleano, come in un'istruzione </a:t>
            </a:r>
            <a:r>
              <a:rPr lang="it-IT" err="1"/>
              <a:t>if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883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5732-C157-E8BB-DD0A-91AA58D2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File CSS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1B27-2251-2796-9F35-BB5F99F045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2849355"/>
            <a:ext cx="5181600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/>
              <a:t>✅ Vantaggi:</a:t>
            </a:r>
          </a:p>
          <a:p>
            <a:pPr marL="0" indent="0" algn="l">
              <a:buNone/>
            </a:pPr>
            <a:r>
              <a:rPr lang="it-IT"/>
              <a:t>Facile da usare</a:t>
            </a:r>
          </a:p>
          <a:p>
            <a:pPr marL="0" indent="0" algn="l">
              <a:buNone/>
            </a:pPr>
            <a:r>
              <a:rPr lang="it-IT"/>
              <a:t>Separazione tra logica e stile</a:t>
            </a:r>
          </a:p>
          <a:p>
            <a:pPr marL="0" indent="0" algn="l">
              <a:buNone/>
            </a:pP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C15CC-0D85-AF9D-F227-413F55FFDA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9876" y="2884279"/>
            <a:ext cx="5181600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/>
              <a:t>❌ Svantaggi:</a:t>
            </a:r>
          </a:p>
          <a:p>
            <a:pPr marL="0" indent="0" algn="l">
              <a:buNone/>
            </a:pPr>
            <a:r>
              <a:rPr lang="it-IT"/>
              <a:t>I nomi delle classi sono </a:t>
            </a:r>
            <a:r>
              <a:rPr lang="it-IT" b="1"/>
              <a:t>globali</a:t>
            </a:r>
            <a:endParaRPr lang="it-IT"/>
          </a:p>
          <a:p>
            <a:pPr marL="0" indent="0" algn="l">
              <a:buNone/>
            </a:pPr>
            <a:r>
              <a:rPr lang="it-IT"/>
              <a:t>Rischio di conflitti</a:t>
            </a:r>
          </a:p>
          <a:p>
            <a:pPr marL="0" indent="0" algn="l">
              <a:buNone/>
            </a:pPr>
            <a:endParaRPr lang="it-IT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8752ABC-4F97-A065-15F5-55D56DE216A5}"/>
              </a:ext>
            </a:extLst>
          </p:cNvPr>
          <p:cNvSpPr txBox="1">
            <a:spLocks/>
          </p:cNvSpPr>
          <p:nvPr/>
        </p:nvSpPr>
        <p:spPr>
          <a:xfrm>
            <a:off x="2855640" y="1268760"/>
            <a:ext cx="7003668" cy="4008645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i="1"/>
              <a:t>Creazione di un file .</a:t>
            </a:r>
            <a:r>
              <a:rPr lang="it-IT" i="1" err="1"/>
              <a:t>css</a:t>
            </a:r>
            <a:r>
              <a:rPr lang="it-IT" i="1"/>
              <a:t> separato che viene importato nel file che lo deve utilizzare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6588E-AFAF-8B1E-90F3-689654139801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923795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182F-5A10-EA61-8911-595504C8B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60" y="764704"/>
            <a:ext cx="9144000" cy="1325563"/>
          </a:xfrm>
        </p:spPr>
        <p:txBody>
          <a:bodyPr/>
          <a:lstStyle/>
          <a:p>
            <a:pPr algn="ctr"/>
            <a:r>
              <a:rPr lang="it-IT"/>
              <a:t>CSS </a:t>
            </a:r>
            <a:r>
              <a:rPr lang="it-IT" err="1"/>
              <a:t>Modules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130AF-F661-02E2-509F-379342575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3532" y="2240868"/>
            <a:ext cx="9123432" cy="2023509"/>
          </a:xfrm>
        </p:spPr>
        <p:txBody>
          <a:bodyPr/>
          <a:lstStyle/>
          <a:p>
            <a:pPr marL="0" indent="0" algn="ctr">
              <a:buNone/>
            </a:pPr>
            <a:r>
              <a:rPr lang="it-IT"/>
              <a:t>Permette di creare </a:t>
            </a:r>
            <a:r>
              <a:rPr lang="it-IT" b="1"/>
              <a:t>CSS con </a:t>
            </a:r>
            <a:r>
              <a:rPr lang="it-IT" b="1" err="1"/>
              <a:t>scoping</a:t>
            </a:r>
            <a:r>
              <a:rPr lang="it-IT" b="1"/>
              <a:t> automatico</a:t>
            </a:r>
            <a:r>
              <a:rPr lang="it-IT"/>
              <a:t> per ogni componente.</a:t>
            </a:r>
          </a:p>
          <a:p>
            <a:pPr marL="0" indent="0" algn="ctr">
              <a:buNone/>
            </a:pPr>
            <a:endParaRPr lang="it-IT"/>
          </a:p>
          <a:p>
            <a:pPr marL="0" indent="0">
              <a:buNone/>
            </a:pPr>
            <a:r>
              <a:rPr lang="it-IT" b="1"/>
              <a:t>Perché Usare i CSS </a:t>
            </a:r>
            <a:r>
              <a:rPr lang="it-IT" b="1" err="1"/>
              <a:t>Modules</a:t>
            </a:r>
            <a:r>
              <a:rPr lang="it-IT" b="1"/>
              <a:t>?</a:t>
            </a:r>
          </a:p>
          <a:p>
            <a:r>
              <a:rPr lang="it-IT"/>
              <a:t>Isolamento automatico</a:t>
            </a:r>
          </a:p>
          <a:p>
            <a:r>
              <a:rPr lang="it-IT"/>
              <a:t>Nessun conflitto di classi</a:t>
            </a:r>
          </a:p>
          <a:p>
            <a:r>
              <a:rPr lang="it-IT"/>
              <a:t>Perfetto per componenti riutilizzabili</a:t>
            </a:r>
          </a:p>
          <a:p>
            <a:pPr marL="0" indent="0">
              <a:buNone/>
            </a:pPr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51E4E-0BE4-9CBA-5E56-2696190BC379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8375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3238E-43B0-66BA-C775-2644DD48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D155-3525-9A91-91CB-51871962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Applicare CSS </a:t>
            </a:r>
            <a:r>
              <a:rPr lang="it-IT" err="1"/>
              <a:t>module</a:t>
            </a:r>
            <a:endParaRPr lang="it-IT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D492F4-FEE5-7D5B-26FA-81E06F9E5156}"/>
              </a:ext>
            </a:extLst>
          </p:cNvPr>
          <p:cNvSpPr txBox="1">
            <a:spLocks/>
          </p:cNvSpPr>
          <p:nvPr/>
        </p:nvSpPr>
        <p:spPr>
          <a:xfrm>
            <a:off x="1544568" y="3602038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95F0B2D-0513-F15F-D999-1CAE76F1D8F5}"/>
              </a:ext>
            </a:extLst>
          </p:cNvPr>
          <p:cNvGrpSpPr/>
          <p:nvPr/>
        </p:nvGrpSpPr>
        <p:grpSpPr>
          <a:xfrm>
            <a:off x="1023767" y="2401357"/>
            <a:ext cx="4369035" cy="2915792"/>
            <a:chOff x="1151585" y="356097"/>
            <a:chExt cx="6106465" cy="429030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53A0FA5-132E-2823-34AB-CD6BA5C494BF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ctangle: Rounded Corners 35">
              <a:extLst>
                <a:ext uri="{FF2B5EF4-FFF2-40B4-BE49-F238E27FC236}">
                  <a16:creationId xmlns:a16="http://schemas.microsoft.com/office/drawing/2014/main" id="{FC6691FF-719B-3937-A8F1-6466A450B1DC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C56570E-2D2E-2EE0-D858-147FCFAD816B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Rectangle: Rounded Corners 37">
              <a:extLst>
                <a:ext uri="{FF2B5EF4-FFF2-40B4-BE49-F238E27FC236}">
                  <a16:creationId xmlns:a16="http://schemas.microsoft.com/office/drawing/2014/main" id="{37C2741B-947C-43C9-7E48-B3BD134873B9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0FBCB54-C3E8-FA4F-5EC8-9EA70EFFCF8D}"/>
                </a:ext>
              </a:extLst>
            </p:cNvPr>
            <p:cNvSpPr/>
            <p:nvPr/>
          </p:nvSpPr>
          <p:spPr>
            <a:xfrm>
              <a:off x="1200148" y="416578"/>
              <a:ext cx="6057901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AB91DA5-935C-DE71-B3BC-0C49D5D4D064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FEA64FA-43FA-744D-09B7-B45678E8B476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1D6C23-F453-AE4D-8558-162F2E8346AE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5BE330E-A2BD-EC6C-0389-92E649AA770C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43443161-0FB5-AFC8-171C-57A00AFF973D}"/>
                </a:ext>
              </a:extLst>
            </p:cNvPr>
            <p:cNvSpPr/>
            <p:nvPr/>
          </p:nvSpPr>
          <p:spPr>
            <a:xfrm>
              <a:off x="1864519" y="516133"/>
              <a:ext cx="3263071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Button.module.css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F092A96-CA7A-437E-4EEC-3258F8FFF11E}"/>
                </a:ext>
              </a:extLst>
            </p:cNvPr>
            <p:cNvCxnSpPr/>
            <p:nvPr/>
          </p:nvCxnSpPr>
          <p:spPr>
            <a:xfrm>
              <a:off x="1200150" y="932716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: Rounded Corners 34">
              <a:extLst>
                <a:ext uri="{FF2B5EF4-FFF2-40B4-BE49-F238E27FC236}">
                  <a16:creationId xmlns:a16="http://schemas.microsoft.com/office/drawing/2014/main" id="{8912753C-857D-F98B-32F7-1BC735AAF385}"/>
                </a:ext>
              </a:extLst>
            </p:cNvPr>
            <p:cNvSpPr/>
            <p:nvPr/>
          </p:nvSpPr>
          <p:spPr>
            <a:xfrm>
              <a:off x="1882563" y="516570"/>
              <a:ext cx="3263070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A4ACF08-17A1-DC13-224B-C4B28CA8D938}"/>
                </a:ext>
              </a:extLst>
            </p:cNvPr>
            <p:cNvSpPr/>
            <p:nvPr/>
          </p:nvSpPr>
          <p:spPr>
            <a:xfrm>
              <a:off x="1200147" y="397680"/>
              <a:ext cx="6057902" cy="4248722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.my-button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background-color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blue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white</a:t>
              </a:r>
              <a:r>
                <a:rPr lang="en-US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>
                  <a:solidFill>
                    <a:srgbClr val="CCCCCC"/>
                  </a:solidFill>
                  <a:latin typeface="Consolas" panose="020B0609020204030204" pitchFamily="49" charset="0"/>
                </a:rPr>
                <a:t>}</a:t>
              </a:r>
              <a:endPara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1F4B8AA-F3C8-B0EF-3AA8-1B68A34AB4FE}"/>
                </a:ext>
              </a:extLst>
            </p:cNvPr>
            <p:cNvSpPr/>
            <p:nvPr/>
          </p:nvSpPr>
          <p:spPr>
            <a:xfrm>
              <a:off x="1254590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AA6B56C1-AD1F-8ABA-9C5D-1813B9081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596C85-2B45-EE77-ADEF-9921905A28AE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F5A800F-4135-BA08-0E1D-8E9CFD99417F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DE54FDA-E912-8804-CAE8-5C1E3AFC181C}"/>
              </a:ext>
            </a:extLst>
          </p:cNvPr>
          <p:cNvSpPr txBox="1">
            <a:spLocks/>
          </p:cNvSpPr>
          <p:nvPr/>
        </p:nvSpPr>
        <p:spPr>
          <a:xfrm>
            <a:off x="1534282" y="1154055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68735A-1036-4D33-F38E-BBDBCB871783}"/>
              </a:ext>
            </a:extLst>
          </p:cNvPr>
          <p:cNvGrpSpPr/>
          <p:nvPr/>
        </p:nvGrpSpPr>
        <p:grpSpPr>
          <a:xfrm>
            <a:off x="6911064" y="2044400"/>
            <a:ext cx="4369035" cy="3525820"/>
            <a:chOff x="1151585" y="356097"/>
            <a:chExt cx="6106465" cy="407460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5AA74D0-7E9F-0961-C0EB-16000514E26D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ctangle: Rounded Corners 35">
              <a:extLst>
                <a:ext uri="{FF2B5EF4-FFF2-40B4-BE49-F238E27FC236}">
                  <a16:creationId xmlns:a16="http://schemas.microsoft.com/office/drawing/2014/main" id="{AF3AC7E7-C117-CCB6-F4EE-D2C5C5A5CADE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4456015-C89E-F701-C7F9-DFF75B359CEB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Rectangle: Rounded Corners 37">
              <a:extLst>
                <a:ext uri="{FF2B5EF4-FFF2-40B4-BE49-F238E27FC236}">
                  <a16:creationId xmlns:a16="http://schemas.microsoft.com/office/drawing/2014/main" id="{9972CA20-A53B-A2F7-64FB-6B8B631A0475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7FD6C061-892B-5937-F6A2-E25AFD2B3E53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81825E4-4BA7-48D4-B862-096BD84D04BA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F5CCE3C-C76E-E04A-A49D-5FEEC3484414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EFE73227-7215-0A2F-6756-1A717C0A223D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61F617E0-AD70-369E-9885-8B45D4AE6AAB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53D4F3C-5950-7808-8E8B-5E33A69A5DA2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6C8B5F6-A3F7-ACA7-9D9A-403844D7E16E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: Rounded Corners 34">
              <a:extLst>
                <a:ext uri="{FF2B5EF4-FFF2-40B4-BE49-F238E27FC236}">
                  <a16:creationId xmlns:a16="http://schemas.microsoft.com/office/drawing/2014/main" id="{155ECC9D-BA9C-626C-1DE8-0F8F538D660D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6707296-00D0-46C1-94C8-3CD3FE952BDA}"/>
                </a:ext>
              </a:extLst>
            </p:cNvPr>
            <p:cNvSpPr/>
            <p:nvPr/>
          </p:nvSpPr>
          <p:spPr>
            <a:xfrm>
              <a:off x="1200150" y="397680"/>
              <a:ext cx="6057900" cy="4033026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styles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"./Button.module.css"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6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sz="1600">
                  <a:solidFill>
                    <a:srgbClr val="CCCCCC"/>
                  </a:solidFill>
                  <a:latin typeface="Consolas" panose="020B0609020204030204" pitchFamily="49" charset="0"/>
                </a:rPr>
                <a:t>   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	</a:t>
              </a:r>
              <a:r>
                <a:rPr lang="en-US" sz="16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className</a:t>
              </a:r>
              <a:r>
                <a:rPr lang="en-US" sz="16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sz="16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styles</a:t>
              </a:r>
              <a:r>
                <a:rPr lang="en-US" sz="1600" b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6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r>
                <a:rPr lang="en-US" sz="1600">
                  <a:solidFill>
                    <a:srgbClr val="808080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6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Cliccami</a:t>
              </a:r>
              <a:endPara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  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sz="16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7E61A0-2AA0-8C4D-8552-83DE389740C0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8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5D765056-9B13-2405-12F7-556C22D8E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475A833-D105-6218-7134-4B73A4312C02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69E57A0E-8A8A-1E3E-E58E-708CAD3D6F47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2724A9E-3181-0564-001D-D666CB1FF26F}"/>
              </a:ext>
            </a:extLst>
          </p:cNvPr>
          <p:cNvSpPr txBox="1"/>
          <p:nvPr/>
        </p:nvSpPr>
        <p:spPr>
          <a:xfrm>
            <a:off x="3093473" y="12104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i="1"/>
              <a:t>Il build </a:t>
            </a:r>
            <a:r>
              <a:rPr lang="it-IT" i="1" err="1"/>
              <a:t>process</a:t>
            </a:r>
            <a:r>
              <a:rPr lang="it-IT" i="1"/>
              <a:t> trasformerà </a:t>
            </a:r>
            <a:r>
              <a:rPr lang="it-IT" i="1">
                <a:solidFill>
                  <a:srgbClr val="EB5757"/>
                </a:solidFill>
                <a:effectLst/>
                <a:latin typeface="SFMono-Regular"/>
              </a:rPr>
              <a:t>.</a:t>
            </a:r>
            <a:r>
              <a:rPr lang="it-IT" i="1" err="1">
                <a:solidFill>
                  <a:srgbClr val="EB5757"/>
                </a:solidFill>
                <a:effectLst/>
                <a:latin typeface="SFMono-Regular"/>
              </a:rPr>
              <a:t>my-button</a:t>
            </a:r>
            <a:r>
              <a:rPr lang="it-IT" i="1"/>
              <a:t> in un nome unico come </a:t>
            </a:r>
            <a:r>
              <a:rPr lang="it-IT" i="1">
                <a:solidFill>
                  <a:srgbClr val="EB5757"/>
                </a:solidFill>
                <a:effectLst/>
                <a:latin typeface="SFMono-Regular"/>
              </a:rPr>
              <a:t>Button_my-button__a1b2c3</a:t>
            </a:r>
            <a:r>
              <a:rPr lang="it-IT" i="1"/>
              <a:t>, evitando conflitti con altri file CSS.</a:t>
            </a:r>
            <a:endParaRPr lang="en-US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08A5A-D666-7B15-0927-3C1E76349DAC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451417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47A1-20DC-91DF-00C3-83BB470A1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AAE5-10D1-1040-6491-87335881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966" y="404664"/>
            <a:ext cx="5724636" cy="1325563"/>
          </a:xfrm>
        </p:spPr>
        <p:txBody>
          <a:bodyPr/>
          <a:lstStyle/>
          <a:p>
            <a:pPr algn="ctr"/>
            <a:r>
              <a:rPr lang="it-IT" err="1"/>
              <a:t>Styled</a:t>
            </a:r>
            <a:r>
              <a:rPr lang="it-IT"/>
              <a:t> Components (Third-Party Library)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78EC8-1504-CE4A-D705-C183CF301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2024844"/>
            <a:ext cx="9123432" cy="2023509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i="1" err="1"/>
              <a:t>Styled</a:t>
            </a:r>
            <a:r>
              <a:rPr lang="it-IT" sz="2400" i="1"/>
              <a:t> Components è una libreria che consente di scrivere </a:t>
            </a:r>
            <a:r>
              <a:rPr lang="it-IT" sz="2400" b="1" i="1"/>
              <a:t>CSS direttamente nei componenti React</a:t>
            </a:r>
            <a:r>
              <a:rPr lang="it-IT" sz="2400" i="1"/>
              <a:t>, eliminando la necessità di file CSS separati. </a:t>
            </a:r>
          </a:p>
          <a:p>
            <a:pPr marL="0" indent="0" algn="ctr">
              <a:buNone/>
            </a:pPr>
            <a:endParaRPr lang="it-IT" sz="2400" i="1"/>
          </a:p>
          <a:p>
            <a:pPr marL="0" indent="0">
              <a:buNone/>
            </a:pPr>
            <a:r>
              <a:rPr lang="it-IT" sz="2400"/>
              <a:t>I </a:t>
            </a:r>
            <a:r>
              <a:rPr lang="it-IT" sz="2400" b="1"/>
              <a:t>vantaggi principali</a:t>
            </a:r>
            <a:r>
              <a:rPr lang="it-IT" sz="2400"/>
              <a:t> di questa tecnica sono:</a:t>
            </a:r>
          </a:p>
          <a:p>
            <a:r>
              <a:rPr lang="it-IT" sz="2400" b="1" err="1"/>
              <a:t>Scoped</a:t>
            </a:r>
            <a:r>
              <a:rPr lang="it-IT" sz="2400" b="1"/>
              <a:t> styles</a:t>
            </a:r>
            <a:r>
              <a:rPr lang="it-IT" sz="2400"/>
              <a:t>: gli stili sono legati solo al componente in cui vengono definiti.</a:t>
            </a:r>
          </a:p>
          <a:p>
            <a:r>
              <a:rPr lang="it-IT" sz="2400" b="1"/>
              <a:t>Composizione di componenti</a:t>
            </a:r>
            <a:r>
              <a:rPr lang="it-IT" sz="2400"/>
              <a:t>: puoi definire componenti con stili specifici e riutilizzarli facilmente.</a:t>
            </a:r>
          </a:p>
          <a:p>
            <a:r>
              <a:rPr lang="it-IT" sz="2400" b="1"/>
              <a:t>Supporto per variabili dinamiche</a:t>
            </a:r>
            <a:r>
              <a:rPr lang="it-IT" sz="2400"/>
              <a:t>: puoi passare </a:t>
            </a:r>
            <a:r>
              <a:rPr lang="it-IT" sz="2400" b="1" err="1"/>
              <a:t>props</a:t>
            </a:r>
            <a:r>
              <a:rPr lang="it-IT" sz="2400"/>
              <a:t> agli stili per personalizzarli dinamicamente.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688C3-4BB8-C540-7133-1C3EB580FB83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725151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E5B68-5385-D665-41A2-65D86CAC3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1A1B-84A7-D202-20B0-3B5FB7DC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Come utilizzare </a:t>
            </a:r>
            <a:r>
              <a:rPr lang="it-IT" err="1"/>
              <a:t>styled</a:t>
            </a:r>
            <a:r>
              <a:rPr lang="it-IT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B049-8ED5-78C8-C859-9BB279453D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5624"/>
            <a:ext cx="4835301" cy="4008645"/>
          </a:xfrm>
        </p:spPr>
        <p:txBody>
          <a:bodyPr/>
          <a:lstStyle/>
          <a:p>
            <a:pPr marL="0" indent="0" algn="l">
              <a:buNone/>
            </a:pPr>
            <a:r>
              <a:rPr lang="it-IT" sz="2400"/>
              <a:t>Libreria per React e React Native che permette di scrivere stili CSS direttamente nel codice JavaScript, utilizzando la tecnica del CSS-in-JS.</a:t>
            </a:r>
          </a:p>
          <a:p>
            <a:pPr marL="0" indent="0" algn="l">
              <a:buNone/>
            </a:pPr>
            <a:endParaRPr lang="it-IT" sz="2400"/>
          </a:p>
          <a:p>
            <a:pPr marL="0" indent="0" algn="l">
              <a:buNone/>
            </a:pPr>
            <a:r>
              <a:rPr lang="it-IT" sz="2400"/>
              <a:t>💡Risolve le difficoltà di isolamento degli stili tra componenti</a:t>
            </a:r>
          </a:p>
          <a:p>
            <a:pPr marL="0" indent="0" algn="l">
              <a:buNone/>
            </a:pPr>
            <a:endParaRPr lang="it-IT" sz="2400"/>
          </a:p>
          <a:p>
            <a:pPr marL="0" indent="0" algn="l">
              <a:buNone/>
            </a:pPr>
            <a:r>
              <a:rPr lang="it-IT" sz="2400"/>
              <a:t>Installazione:</a:t>
            </a:r>
            <a:br>
              <a:rPr lang="it-IT"/>
            </a:br>
            <a:r>
              <a:rPr lang="it-IT" sz="2000" err="1">
                <a:latin typeface="Consolas" panose="020B0609020204030204" pitchFamily="49" charset="0"/>
              </a:rPr>
              <a:t>npm</a:t>
            </a:r>
            <a:r>
              <a:rPr lang="it-IT" sz="2000">
                <a:latin typeface="Consolas" panose="020B0609020204030204" pitchFamily="49" charset="0"/>
              </a:rPr>
              <a:t> </a:t>
            </a:r>
            <a:r>
              <a:rPr lang="it-IT" sz="2000" err="1">
                <a:latin typeface="Consolas" panose="020B0609020204030204" pitchFamily="49" charset="0"/>
              </a:rPr>
              <a:t>install</a:t>
            </a:r>
            <a:r>
              <a:rPr lang="it-IT" sz="2000">
                <a:latin typeface="Consolas" panose="020B0609020204030204" pitchFamily="49" charset="0"/>
              </a:rPr>
              <a:t> </a:t>
            </a:r>
            <a:r>
              <a:rPr lang="it-IT" sz="2000" err="1">
                <a:latin typeface="Consolas" panose="020B0609020204030204" pitchFamily="49" charset="0"/>
              </a:rPr>
              <a:t>styled-components</a:t>
            </a:r>
            <a:endParaRPr lang="it-IT" sz="200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DC2A12-BDB3-3801-8494-CDA76E06BF79}"/>
              </a:ext>
            </a:extLst>
          </p:cNvPr>
          <p:cNvGrpSpPr/>
          <p:nvPr/>
        </p:nvGrpSpPr>
        <p:grpSpPr>
          <a:xfrm>
            <a:off x="5651737" y="1760556"/>
            <a:ext cx="5052063" cy="4346946"/>
            <a:chOff x="1151585" y="356097"/>
            <a:chExt cx="6520004" cy="59059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11E007-0F26-924E-08CA-C09586655A57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ctangle: Rounded Corners 35">
              <a:extLst>
                <a:ext uri="{FF2B5EF4-FFF2-40B4-BE49-F238E27FC236}">
                  <a16:creationId xmlns:a16="http://schemas.microsoft.com/office/drawing/2014/main" id="{9C094D6D-CD26-0487-8DB4-FD7B06CC3ABD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CC460CD-7DCF-D860-EAE4-62A6CE5CD185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37">
              <a:extLst>
                <a:ext uri="{FF2B5EF4-FFF2-40B4-BE49-F238E27FC236}">
                  <a16:creationId xmlns:a16="http://schemas.microsoft.com/office/drawing/2014/main" id="{79675BD3-5EAA-DD3F-225B-CE416083571E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FFCA98D-9546-B9F6-BDB2-1DBD4B9501B9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E00F56B-0D8E-BC59-7C6A-C582A6BAA152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CDFE2B-D3C1-B919-40CE-F0287FE57598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BE6B611-6EBB-3341-DB75-75AA95392F2A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A44BD08-298D-D0AD-B550-2C9D34A4152C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ED4BD3B-1429-A80C-E76A-BD03828B3062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9E1F384-6344-57A2-C43F-A70920867064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4">
              <a:extLst>
                <a:ext uri="{FF2B5EF4-FFF2-40B4-BE49-F238E27FC236}">
                  <a16:creationId xmlns:a16="http://schemas.microsoft.com/office/drawing/2014/main" id="{2EB4F5C6-8D80-CC0F-6965-9217D9BCF11E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44D1127-D90E-0539-7CD8-0F58D700AD4A}"/>
                </a:ext>
              </a:extLst>
            </p:cNvPr>
            <p:cNvSpPr/>
            <p:nvPr/>
          </p:nvSpPr>
          <p:spPr>
            <a:xfrm>
              <a:off x="1200150" y="400051"/>
              <a:ext cx="6471439" cy="5862006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styled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styled-components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styled</a:t>
              </a:r>
              <a:r>
                <a:rPr lang="it-IT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background: blue;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color: white;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padding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10px;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border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none;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cursor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pointer;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&amp;: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hover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{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  background: green;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}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Cliccami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2690C67-3166-C043-0E8B-9F17BB749847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5A64B30A-734D-4BD3-DA35-C233DC917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C089ECE-1B69-1BD2-E798-B674B38B77F4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08E63FC-BEA1-20FB-5264-E4A77E3F57D5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E7D193-A6EC-7B34-BFA3-61A3C0914362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87324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5A0F-F3C8-8976-714B-06E14776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0752-C0D8-255B-7F1E-D241F069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28" y="2082142"/>
            <a:ext cx="5318054" cy="1325563"/>
          </a:xfrm>
        </p:spPr>
        <p:txBody>
          <a:bodyPr/>
          <a:lstStyle/>
          <a:p>
            <a:r>
              <a:rPr lang="it-IT" b="1">
                <a:effectLst/>
              </a:rPr>
              <a:t>Uso di Pseudo-classi e Media Queries</a:t>
            </a:r>
            <a:br>
              <a:rPr lang="it-IT" b="1">
                <a:effectLst/>
              </a:rPr>
            </a:br>
            <a:r>
              <a:rPr lang="it-IT" b="1" i="1">
                <a:effectLst/>
              </a:rPr>
              <a:t>con </a:t>
            </a:r>
            <a:r>
              <a:rPr lang="it-IT" b="1" i="1" err="1">
                <a:effectLst/>
              </a:rPr>
              <a:t>styled</a:t>
            </a:r>
            <a:r>
              <a:rPr lang="it-IT" b="1" i="1">
                <a:effectLst/>
              </a:rPr>
              <a:t> component</a:t>
            </a:r>
            <a:endParaRPr lang="it-IT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93AF-8B86-985A-BB80-545D22EA4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408" y="4113076"/>
            <a:ext cx="5014432" cy="1603376"/>
          </a:xfrm>
        </p:spPr>
        <p:txBody>
          <a:bodyPr/>
          <a:lstStyle/>
          <a:p>
            <a:pPr marL="0" indent="0">
              <a:buNone/>
            </a:pPr>
            <a:r>
              <a:rPr lang="it-IT" sz="2400" err="1">
                <a:effectLst/>
              </a:rPr>
              <a:t>Hover</a:t>
            </a:r>
            <a:r>
              <a:rPr lang="it-IT" sz="2400">
                <a:effectLst/>
              </a:rPr>
              <a:t> e media queries funzionano direttamente dentro </a:t>
            </a:r>
            <a:r>
              <a:rPr lang="it-IT" sz="2400" err="1">
                <a:effectLst/>
              </a:rPr>
              <a:t>Styled</a:t>
            </a:r>
            <a:r>
              <a:rPr lang="it-IT" sz="2400">
                <a:effectLst/>
              </a:rPr>
              <a:t> Components.</a:t>
            </a:r>
            <a:endParaRPr lang="it-IT" sz="24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066C09-BF52-6EA3-BD39-DC3C107C9EAA}"/>
              </a:ext>
            </a:extLst>
          </p:cNvPr>
          <p:cNvGrpSpPr/>
          <p:nvPr/>
        </p:nvGrpSpPr>
        <p:grpSpPr>
          <a:xfrm>
            <a:off x="6095998" y="1112856"/>
            <a:ext cx="5052063" cy="5097444"/>
            <a:chOff x="1151585" y="356097"/>
            <a:chExt cx="6520004" cy="692562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6046167-EE6B-EF9D-1E5D-9721663DB625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ctangle: Rounded Corners 35">
              <a:extLst>
                <a:ext uri="{FF2B5EF4-FFF2-40B4-BE49-F238E27FC236}">
                  <a16:creationId xmlns:a16="http://schemas.microsoft.com/office/drawing/2014/main" id="{BF617CE5-88DC-FAAC-64BB-E1D335732F87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0B8C34D-5158-479D-7CE9-0FF3D467E8B7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37">
              <a:extLst>
                <a:ext uri="{FF2B5EF4-FFF2-40B4-BE49-F238E27FC236}">
                  <a16:creationId xmlns:a16="http://schemas.microsoft.com/office/drawing/2014/main" id="{24CEA42B-946C-DA5E-B6AE-A8DC27666E1D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E808A22-1C9E-70D0-DBF5-010721071301}"/>
                </a:ext>
              </a:extLst>
            </p:cNvPr>
            <p:cNvSpPr/>
            <p:nvPr/>
          </p:nvSpPr>
          <p:spPr>
            <a:xfrm>
              <a:off x="1200148" y="416577"/>
              <a:ext cx="6471439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ED772F5-2CDE-8875-DC3F-04E2CD28006A}"/>
                </a:ext>
              </a:extLst>
            </p:cNvPr>
            <p:cNvSpPr/>
            <p:nvPr/>
          </p:nvSpPr>
          <p:spPr>
            <a:xfrm>
              <a:off x="6462483" y="649033"/>
              <a:ext cx="22215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7D5B3C5-8040-8447-C369-3C204C32403D}"/>
                </a:ext>
              </a:extLst>
            </p:cNvPr>
            <p:cNvSpPr/>
            <p:nvPr/>
          </p:nvSpPr>
          <p:spPr>
            <a:xfrm rot="2946111">
              <a:off x="7296471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8E97120-1B39-81D3-01BF-B0A68B10A8D2}"/>
                </a:ext>
              </a:extLst>
            </p:cNvPr>
            <p:cNvSpPr/>
            <p:nvPr/>
          </p:nvSpPr>
          <p:spPr>
            <a:xfrm rot="7954195">
              <a:off x="729407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24E9F15-EDDD-17EC-898F-527DC7851F29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4E7257D-8795-6A59-0D57-7335CF802D6D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091D1F-9856-9B9B-2457-9096B87F3643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932717"/>
              <a:ext cx="642176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4">
              <a:extLst>
                <a:ext uri="{FF2B5EF4-FFF2-40B4-BE49-F238E27FC236}">
                  <a16:creationId xmlns:a16="http://schemas.microsoft.com/office/drawing/2014/main" id="{8E864EA9-58FB-9B16-F86F-D9B757AB8DD4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126898D-52EA-EDCA-5140-BC8DB01DB038}"/>
                </a:ext>
              </a:extLst>
            </p:cNvPr>
            <p:cNvSpPr/>
            <p:nvPr/>
          </p:nvSpPr>
          <p:spPr>
            <a:xfrm>
              <a:off x="1200150" y="400051"/>
              <a:ext cx="6471439" cy="6881667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endPara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40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40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40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ResponsiveDiv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styled</a:t>
              </a:r>
              <a:r>
                <a:rPr lang="it-IT" sz="14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4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width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50%;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padding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20px;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background-color: 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lightblue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&amp;: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hover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{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  background-color: blue;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  color: white;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}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&amp; p {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text-align:center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}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@media (max-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width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600px) {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width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100%;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  background-color: </a:t>
              </a:r>
              <a:r>
                <a:rPr lang="it-IT" sz="14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lightcoral</a:t>
              </a: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}</a:t>
              </a: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4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400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ResponsiveDiv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Passa sopra o riduci la finestra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400" b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ResponsiveDiv</a:t>
              </a:r>
              <a:r>
                <a:rPr lang="it-IT" sz="14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ts val="1425"/>
                </a:lnSpc>
              </a:pPr>
              <a:br>
                <a:rPr lang="it-IT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endPara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4B921D-50E7-4B20-B9D6-C71F72DF6F38}"/>
                </a:ext>
              </a:extLst>
            </p:cNvPr>
            <p:cNvSpPr/>
            <p:nvPr/>
          </p:nvSpPr>
          <p:spPr>
            <a:xfrm>
              <a:off x="1254591" y="967272"/>
              <a:ext cx="5966014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4922FB92-D88C-D3AB-172F-3A3C62047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5" y="4757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05DE1F2-106F-3C6A-3FBF-3EDCD43A959C}"/>
                </a:ext>
              </a:extLst>
            </p:cNvPr>
            <p:cNvSpPr/>
            <p:nvPr/>
          </p:nvSpPr>
          <p:spPr>
            <a:xfrm>
              <a:off x="6948808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A245A4F-6417-A57E-0D1F-593495305CFB}"/>
                </a:ext>
              </a:extLst>
            </p:cNvPr>
            <p:cNvSpPr/>
            <p:nvPr/>
          </p:nvSpPr>
          <p:spPr>
            <a:xfrm>
              <a:off x="6887865" y="628650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04B066-70A7-C02C-1378-805AF9E66D3A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4768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72E0-44F9-7A41-5CA1-D3058014F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7481-1D8B-FE49-4470-FE3A55FE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10" y="1180949"/>
            <a:ext cx="4349497" cy="1325563"/>
          </a:xfrm>
        </p:spPr>
        <p:txBody>
          <a:bodyPr/>
          <a:lstStyle/>
          <a:p>
            <a:r>
              <a:rPr lang="it-IT" b="1">
                <a:effectLst/>
              </a:rPr>
              <a:t>Stili Condizionali</a:t>
            </a:r>
            <a:endParaRPr lang="it-I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348EBF-3BE2-6DE4-292F-8ECE64C69552}"/>
              </a:ext>
            </a:extLst>
          </p:cNvPr>
          <p:cNvGrpSpPr/>
          <p:nvPr/>
        </p:nvGrpSpPr>
        <p:grpSpPr>
          <a:xfrm>
            <a:off x="5519936" y="524444"/>
            <a:ext cx="6318671" cy="5809112"/>
            <a:chOff x="1936750" y="539749"/>
            <a:chExt cx="7470198" cy="686777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9F6E10C-F7B5-90CF-3BA8-B73076C2E552}"/>
                </a:ext>
              </a:extLst>
            </p:cNvPr>
            <p:cNvSpPr/>
            <p:nvPr/>
          </p:nvSpPr>
          <p:spPr>
            <a:xfrm>
              <a:off x="1936750" y="553379"/>
              <a:ext cx="7470197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1812AB9-E471-17F3-56A4-12AC78959FB5}"/>
                </a:ext>
              </a:extLst>
            </p:cNvPr>
            <p:cNvSpPr/>
            <p:nvPr/>
          </p:nvSpPr>
          <p:spPr>
            <a:xfrm>
              <a:off x="8253271" y="816415"/>
              <a:ext cx="157737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0B398B-D5CC-E810-B355-52EB5CF2E4C5}"/>
                </a:ext>
              </a:extLst>
            </p:cNvPr>
            <p:cNvSpPr/>
            <p:nvPr/>
          </p:nvSpPr>
          <p:spPr>
            <a:xfrm rot="2946111">
              <a:off x="9016535" y="813194"/>
              <a:ext cx="252000" cy="526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17236D0-A041-281F-70B5-408420AA1029}"/>
                </a:ext>
              </a:extLst>
            </p:cNvPr>
            <p:cNvSpPr/>
            <p:nvPr/>
          </p:nvSpPr>
          <p:spPr>
            <a:xfrm rot="7954195">
              <a:off x="9014304" y="802096"/>
              <a:ext cx="252000" cy="526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3AB5DC5-A544-EE06-2D36-0C65613B3DDC}"/>
                </a:ext>
              </a:extLst>
            </p:cNvPr>
            <p:cNvSpPr/>
            <p:nvPr/>
          </p:nvSpPr>
          <p:spPr>
            <a:xfrm>
              <a:off x="2601119" y="616757"/>
              <a:ext cx="2176462" cy="458036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snippet.tsx</a:t>
              </a:r>
              <a:endParaRPr lang="it-IT" sz="1400" b="1">
                <a:solidFill>
                  <a:schemeClr val="bg2">
                    <a:lumMod val="1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0F6215-B680-7E95-FB0C-9CD9F8967D88}"/>
                </a:ext>
              </a:extLst>
            </p:cNvPr>
            <p:cNvCxnSpPr>
              <a:cxnSpLocks/>
            </p:cNvCxnSpPr>
            <p:nvPr/>
          </p:nvCxnSpPr>
          <p:spPr>
            <a:xfrm>
              <a:off x="1936750" y="1072419"/>
              <a:ext cx="7470197" cy="2374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34">
              <a:extLst>
                <a:ext uri="{FF2B5EF4-FFF2-40B4-BE49-F238E27FC236}">
                  <a16:creationId xmlns:a16="http://schemas.microsoft.com/office/drawing/2014/main" id="{416099C0-ED5C-02AF-73D6-C6555DF70D60}"/>
                </a:ext>
              </a:extLst>
            </p:cNvPr>
            <p:cNvSpPr/>
            <p:nvPr/>
          </p:nvSpPr>
          <p:spPr>
            <a:xfrm>
              <a:off x="2619165" y="616757"/>
              <a:ext cx="2140160" cy="742234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FF9F8D4-CCEE-FF8E-31A9-D941EFCB0B97}"/>
                </a:ext>
              </a:extLst>
            </p:cNvPr>
            <p:cNvSpPr/>
            <p:nvPr/>
          </p:nvSpPr>
          <p:spPr>
            <a:xfrm>
              <a:off x="1936751" y="539749"/>
              <a:ext cx="7470197" cy="6867775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F23FE882-5A6D-5974-F7C5-EB8EA44AB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005" y="615462"/>
              <a:ext cx="399945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B5DFD9-5AB9-FAB3-53D7-60BE62DB3CBB}"/>
                </a:ext>
              </a:extLst>
            </p:cNvPr>
            <p:cNvSpPr/>
            <p:nvPr/>
          </p:nvSpPr>
          <p:spPr>
            <a:xfrm>
              <a:off x="8716931" y="727048"/>
              <a:ext cx="141757" cy="158984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AE1BC7-2E40-97D6-48B4-CD8A1FFFC700}"/>
                </a:ext>
              </a:extLst>
            </p:cNvPr>
            <p:cNvSpPr/>
            <p:nvPr/>
          </p:nvSpPr>
          <p:spPr>
            <a:xfrm>
              <a:off x="8655989" y="781046"/>
              <a:ext cx="141757" cy="158984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DFE623-F312-EC53-EC49-65F792E2BCF8}"/>
                </a:ext>
              </a:extLst>
            </p:cNvPr>
            <p:cNvSpPr/>
            <p:nvPr/>
          </p:nvSpPr>
          <p:spPr>
            <a:xfrm>
              <a:off x="1981200" y="1106416"/>
              <a:ext cx="7293642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it-IT" sz="1200">
                <a:solidFill>
                  <a:srgbClr val="C586C0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styled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it-IT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styled-components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Creazione di un Label con stile dinamico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styled</a:t>
              </a:r>
              <a:r>
                <a:rPr lang="it-IT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color: 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${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invalid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? 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"red"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: 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"black"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font-size: 16px;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Creazione di un Input con stile condizionale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styled</a:t>
              </a:r>
              <a:r>
                <a:rPr lang="it-IT" sz="12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border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2px </a:t>
              </a:r>
              <a:r>
                <a:rPr lang="it-IT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solid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${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invalid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? 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"red"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: 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"gray"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background-color: 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${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invalid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? 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"#ffe6e6"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: 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"white"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color: 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${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props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it-IT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invalid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? 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"red"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: 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"black"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padding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8px;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2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outline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 none;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b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2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2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emailNotValid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 </a:t>
              </a:r>
              <a:r>
                <a:rPr lang="it-IT" sz="12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Simula un errore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b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it-IT" sz="1200" b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it-IT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it-IT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2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invalid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2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emailNotValid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Email</a:t>
              </a:r>
              <a:r>
                <a:rPr lang="it-IT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2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it-IT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it-IT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it-IT" sz="1200" b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2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"email"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$</a:t>
              </a:r>
              <a:r>
                <a:rPr lang="it-IT" sz="12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invalid</a:t>
              </a:r>
              <a:r>
                <a:rPr lang="it-IT" sz="12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it-IT" sz="12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emailNotValid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/&gt;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it-IT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it-IT" sz="12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it-IT" sz="1200" b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it-IT" sz="12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);</a:t>
              </a:r>
            </a:p>
            <a:p>
              <a:pPr>
                <a:lnSpc>
                  <a:spcPts val="1425"/>
                </a:lnSpc>
              </a:pP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it-IT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it-IT" sz="12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</a:t>
              </a:r>
              <a:r>
                <a:rPr lang="it-IT" sz="12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920CC74-814B-A3EC-16D3-6D0746FCEB80}"/>
              </a:ext>
            </a:extLst>
          </p:cNvPr>
          <p:cNvSpPr txBox="1">
            <a:spLocks/>
          </p:cNvSpPr>
          <p:nvPr/>
        </p:nvSpPr>
        <p:spPr>
          <a:xfrm>
            <a:off x="1222053" y="1524555"/>
            <a:ext cx="9123432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54951A-FCEB-2D36-84A9-CBADED1BD264}"/>
              </a:ext>
            </a:extLst>
          </p:cNvPr>
          <p:cNvSpPr txBox="1">
            <a:spLocks/>
          </p:cNvSpPr>
          <p:nvPr/>
        </p:nvSpPr>
        <p:spPr>
          <a:xfrm>
            <a:off x="698892" y="2305334"/>
            <a:ext cx="4605019" cy="2023509"/>
          </a:xfrm>
          <a:prstGeom prst="rect">
            <a:avLst/>
          </a:prstGeom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/>
              <a:t>Passiamo una </a:t>
            </a:r>
            <a:r>
              <a:rPr lang="it-IT" sz="2400" err="1"/>
              <a:t>prop</a:t>
            </a:r>
            <a:r>
              <a:rPr lang="it-IT" sz="2400"/>
              <a:t> </a:t>
            </a:r>
            <a:r>
              <a:rPr lang="it-IT" sz="2000">
                <a:latin typeface="Consolas" panose="020B0609020204030204" pitchFamily="49" charset="0"/>
              </a:rPr>
              <a:t>`$</a:t>
            </a:r>
            <a:r>
              <a:rPr lang="it-IT" sz="2000" err="1">
                <a:latin typeface="Consolas" panose="020B0609020204030204" pitchFamily="49" charset="0"/>
              </a:rPr>
              <a:t>invalid</a:t>
            </a:r>
            <a:r>
              <a:rPr lang="it-IT" sz="2400"/>
              <a:t>` al `Label` e all'`Input`.</a:t>
            </a:r>
          </a:p>
          <a:p>
            <a:pPr algn="l"/>
            <a:r>
              <a:rPr lang="it-IT" sz="2400"/>
              <a:t>Il valore di `</a:t>
            </a:r>
            <a:r>
              <a:rPr lang="it-IT" sz="2000">
                <a:latin typeface="Consolas" panose="020B0609020204030204" pitchFamily="49" charset="0"/>
              </a:rPr>
              <a:t>$</a:t>
            </a:r>
            <a:r>
              <a:rPr lang="it-IT" sz="2000" err="1">
                <a:latin typeface="Consolas" panose="020B0609020204030204" pitchFamily="49" charset="0"/>
              </a:rPr>
              <a:t>invalid</a:t>
            </a:r>
            <a:r>
              <a:rPr lang="it-IT" sz="2400"/>
              <a:t>` determina se il colore sarà rosso (errore) o nero (normale).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10A462-2895-766A-6474-7F6B77BEE231}"/>
              </a:ext>
            </a:extLst>
          </p:cNvPr>
          <p:cNvSpPr txBox="1"/>
          <p:nvPr/>
        </p:nvSpPr>
        <p:spPr>
          <a:xfrm>
            <a:off x="463471" y="5456068"/>
            <a:ext cx="4748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/>
              <a:t>💡Il simbolo `</a:t>
            </a:r>
            <a:r>
              <a:rPr lang="it-IT" sz="1600">
                <a:latin typeface="Consolas" panose="020B0609020204030204" pitchFamily="49" charset="0"/>
              </a:rPr>
              <a:t>$</a:t>
            </a:r>
            <a:r>
              <a:rPr lang="it-IT" sz="1800"/>
              <a:t>` davanti alla </a:t>
            </a:r>
            <a:r>
              <a:rPr lang="it-IT" sz="1800" err="1"/>
              <a:t>prop</a:t>
            </a:r>
            <a:r>
              <a:rPr lang="it-IT" sz="1800"/>
              <a:t> evita conflitti con le </a:t>
            </a:r>
            <a:r>
              <a:rPr lang="it-IT" sz="1800" err="1"/>
              <a:t>props</a:t>
            </a:r>
            <a:r>
              <a:rPr lang="it-IT" sz="1800"/>
              <a:t> native di React.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B8B7A-5993-032B-4264-101AC5CA64C8}"/>
              </a:ext>
            </a:extLst>
          </p:cNvPr>
          <p:cNvSpPr txBox="1"/>
          <p:nvPr/>
        </p:nvSpPr>
        <p:spPr>
          <a:xfrm>
            <a:off x="-72485" y="-44005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17909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916BE-EFB8-AA05-A5D9-5BFEB19FE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2206-55A8-D0D1-8BC3-F551E27D0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267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it-IT"/>
              <a:t>B</a:t>
            </a:r>
            <a:r>
              <a:rPr lang="it-IT">
                <a:effectLst/>
              </a:rPr>
              <a:t>est Practice</a:t>
            </a:r>
            <a:endParaRPr lang="it-IT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01B1137-C78D-CF9C-C63A-788FE44C9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390" y="1988840"/>
            <a:ext cx="8897219" cy="20235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sz="2400">
                <a:effectLst/>
                <a:latin typeface="Apple Color Emoji"/>
              </a:rPr>
              <a:t>✅ </a:t>
            </a:r>
            <a:r>
              <a:rPr kumimoji="0" lang="en-US" altLang="it-IT" sz="2400" b="1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Usare</a:t>
            </a:r>
            <a:r>
              <a:rPr kumimoji="0" lang="en-US" altLang="it-IT" sz="2400" b="1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il </a:t>
            </a:r>
            <a:r>
              <a:rPr kumimoji="0" lang="en-US" altLang="it-IT" sz="2400" b="1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prefisso</a:t>
            </a:r>
            <a:r>
              <a:rPr kumimoji="0" lang="en-US" altLang="it-IT" sz="2400" b="1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$ per le props </a:t>
            </a:r>
            <a:r>
              <a:rPr kumimoji="0" lang="en-US" altLang="it-IT" sz="2400" b="1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personalizzate</a:t>
            </a:r>
            <a:r>
              <a:rPr kumimoji="0" lang="en-US" altLang="it-IT" sz="2400" b="1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: 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Se non lo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facciamo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,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potremmo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avere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1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warning </a:t>
            </a:r>
            <a:r>
              <a:rPr kumimoji="0" lang="en-US" altLang="it-IT" sz="2400" b="1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nel</a:t>
            </a:r>
            <a:r>
              <a:rPr kumimoji="0" lang="en-US" altLang="it-IT" sz="2400" b="1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console log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perché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invalid è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una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prop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nativa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di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alcuni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elementi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HTML (come &lt;input&gt;).</a:t>
            </a:r>
          </a:p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endParaRPr kumimoji="0" lang="en-US" altLang="it-IT" sz="2400" b="0" i="1" u="none" strike="noStrike" kern="1200" cap="none" normalizeH="0" baseline="0">
              <a:ln>
                <a:noFill/>
              </a:ln>
              <a:effectLst/>
              <a:latin typeface="Avenir"/>
              <a:ea typeface="+mn-ea"/>
              <a:cs typeface="+mn-cs"/>
            </a:endParaRPr>
          </a:p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sz="2400">
                <a:effectLst/>
                <a:latin typeface="Apple Color Emoji"/>
              </a:rPr>
              <a:t>✅ </a:t>
            </a:r>
            <a:r>
              <a:rPr kumimoji="0" lang="en-US" altLang="it-IT" sz="2400" b="1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Evitare</a:t>
            </a:r>
            <a:r>
              <a:rPr kumimoji="0" lang="en-US" altLang="it-IT" sz="2400" b="1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lo stile inline</a:t>
            </a: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: 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Styled Components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mantiene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il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codice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CSS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separato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dalla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logica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JSX,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evitando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1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ripetizioni</a:t>
            </a:r>
            <a:r>
              <a:rPr kumimoji="0" lang="en-US" altLang="it-IT" sz="2400" b="1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e </a:t>
            </a:r>
            <a:r>
              <a:rPr kumimoji="0" lang="en-US" altLang="it-IT" sz="2400" b="1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confusione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.</a:t>
            </a:r>
          </a:p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endParaRPr kumimoji="0" lang="en-US" altLang="it-IT" sz="2400" b="0" i="1" u="none" strike="noStrike" kern="1200" cap="none" normalizeH="0" baseline="0">
              <a:ln>
                <a:noFill/>
              </a:ln>
              <a:effectLst/>
              <a:latin typeface="Avenir"/>
              <a:ea typeface="+mn-ea"/>
              <a:cs typeface="+mn-cs"/>
            </a:endParaRPr>
          </a:p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sz="2400">
                <a:effectLst/>
                <a:latin typeface="Apple Color Emoji"/>
              </a:rPr>
              <a:t>✅ </a:t>
            </a:r>
            <a:r>
              <a:rPr kumimoji="0" lang="en-US" altLang="it-IT" sz="2400" b="1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Facile da </a:t>
            </a:r>
            <a:r>
              <a:rPr kumimoji="0" lang="en-US" altLang="it-IT" sz="2400" b="1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riutilizzare</a:t>
            </a: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: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Puoi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riutilizzare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questi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componenti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in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più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parti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dell'app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senza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duplicare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il </a:t>
            </a:r>
            <a:r>
              <a:rPr kumimoji="0" lang="en-US" altLang="it-IT" sz="2400" b="0" i="1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codice</a:t>
            </a:r>
            <a:r>
              <a:rPr kumimoji="0" lang="en-US" altLang="it-IT" sz="2400" b="0" i="1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CSS.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E3987-572B-A834-CC6F-1717955FF050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6919016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B2CA2-7021-447F-538B-673D10192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FC49-FDA0-B9C2-8EC6-A36011BD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Esercizio 7</a:t>
            </a:r>
            <a:br>
              <a:rPr lang="it-IT"/>
            </a:br>
            <a:r>
              <a:rPr lang="it-IT" i="1"/>
              <a:t>Aggiorna a </a:t>
            </a:r>
            <a:r>
              <a:rPr lang="it-IT" i="1" err="1"/>
              <a:t>styled</a:t>
            </a:r>
            <a:r>
              <a:rPr lang="it-IT" i="1"/>
              <a:t> component</a:t>
            </a:r>
            <a:br>
              <a:rPr lang="it-IT"/>
            </a:b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C2B26-5147-D383-8B17-CF0AAB8B0E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Utilizzando il codice di uno degli esercizi precedenti, sposta il codice da file </a:t>
            </a:r>
            <a:r>
              <a:rPr lang="it-IT" err="1"/>
              <a:t>css</a:t>
            </a:r>
            <a:r>
              <a:rPr lang="it-IT"/>
              <a:t> agli </a:t>
            </a:r>
            <a:r>
              <a:rPr lang="it-IT" err="1"/>
              <a:t>styled</a:t>
            </a:r>
            <a:r>
              <a:rPr lang="it-IT"/>
              <a:t>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6B6D8-7BAE-29DE-8090-19432365B1A4}"/>
              </a:ext>
            </a:extLst>
          </p:cNvPr>
          <p:cNvSpPr txBox="1"/>
          <p:nvPr/>
        </p:nvSpPr>
        <p:spPr>
          <a:xfrm>
            <a:off x="11340244" y="80628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9986731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D1A5F-7486-2993-90D1-C0D7D662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5BC2-0E28-3BA2-94D6-BF45DBEA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124744"/>
            <a:ext cx="9144000" cy="1325563"/>
          </a:xfrm>
        </p:spPr>
        <p:txBody>
          <a:bodyPr>
            <a:normAutofit/>
          </a:bodyPr>
          <a:lstStyle/>
          <a:p>
            <a:r>
              <a:rPr lang="it-IT"/>
              <a:t>Come applicare lo stile ai componenti?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2DD1B1-5A97-C000-962F-87C702340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96869"/>
              </p:ext>
            </p:extLst>
          </p:nvPr>
        </p:nvGraphicFramePr>
        <p:xfrm>
          <a:off x="2032000" y="2758718"/>
          <a:ext cx="8127999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357791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280087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43950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Metodo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Quando Usarlo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73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CSS Classico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Layout globali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✅ Ottima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01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Inline</a:t>
                      </a:r>
                      <a:r>
                        <a:rPr lang="it-IT"/>
                        <a:t> 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Stili dinamici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❌ Poco efficiente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2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CSS Modules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Componenti riutilizzabili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✅ Ottima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Styled</a:t>
                      </a:r>
                      <a:r>
                        <a:rPr lang="it-IT"/>
                        <a:t>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Stili dinamici e isolati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✅ Ottima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635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Librerie esterne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Utility-First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🔥 Eccellente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79831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48A9F7D-934B-0104-295A-C06ECD90755B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4017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F5590-9C5B-9B10-B356-01C852A48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57030-B872-00B7-E70E-6BC4A11E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855" y="503725"/>
            <a:ext cx="9144000" cy="1325563"/>
          </a:xfrm>
        </p:spPr>
        <p:txBody>
          <a:bodyPr/>
          <a:lstStyle/>
          <a:p>
            <a:pPr algn="ctr"/>
            <a:r>
              <a:rPr lang="it-IT"/>
              <a:t>Spread Operator </a:t>
            </a:r>
            <a:r>
              <a:rPr lang="it-IT">
                <a:effectLst/>
                <a:latin typeface="SFMono-Regular"/>
              </a:rPr>
              <a:t>...</a:t>
            </a:r>
            <a:endParaRPr 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B8719D-67ED-8C36-03E0-F43C954BD561}"/>
              </a:ext>
            </a:extLst>
          </p:cNvPr>
          <p:cNvGrpSpPr/>
          <p:nvPr/>
        </p:nvGrpSpPr>
        <p:grpSpPr>
          <a:xfrm>
            <a:off x="911424" y="1843406"/>
            <a:ext cx="4369035" cy="2360419"/>
            <a:chOff x="1151585" y="356097"/>
            <a:chExt cx="6106465" cy="347312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F7CC1BA-5122-D22F-A147-9B0F2272993D}"/>
                </a:ext>
              </a:extLst>
            </p:cNvPr>
            <p:cNvSpPr/>
            <p:nvPr/>
          </p:nvSpPr>
          <p:spPr>
            <a:xfrm>
              <a:off x="1200149" y="397681"/>
              <a:ext cx="682415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ctangle: Rounded Corners 35">
              <a:extLst>
                <a:ext uri="{FF2B5EF4-FFF2-40B4-BE49-F238E27FC236}">
                  <a16:creationId xmlns:a16="http://schemas.microsoft.com/office/drawing/2014/main" id="{53DBBD0A-7601-6140-6707-14E975B3EC96}"/>
                </a:ext>
              </a:extLst>
            </p:cNvPr>
            <p:cNvSpPr/>
            <p:nvPr/>
          </p:nvSpPr>
          <p:spPr>
            <a:xfrm>
              <a:off x="1151585" y="366634"/>
              <a:ext cx="786737" cy="566083"/>
            </a:xfrm>
            <a:custGeom>
              <a:avLst/>
              <a:gdLst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1162050 w 1162050"/>
                <a:gd name="connsiteY4" fmla="*/ 471734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1067701 w 1162050"/>
                <a:gd name="connsiteY5" fmla="*/ 566083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  <a:gd name="connsiteX0" fmla="*/ 0 w 1162050"/>
                <a:gd name="connsiteY0" fmla="*/ 94349 h 566083"/>
                <a:gd name="connsiteX1" fmla="*/ 94349 w 1162050"/>
                <a:gd name="connsiteY1" fmla="*/ 0 h 566083"/>
                <a:gd name="connsiteX2" fmla="*/ 1067701 w 1162050"/>
                <a:gd name="connsiteY2" fmla="*/ 0 h 566083"/>
                <a:gd name="connsiteX3" fmla="*/ 1162050 w 1162050"/>
                <a:gd name="connsiteY3" fmla="*/ 94349 h 566083"/>
                <a:gd name="connsiteX4" fmla="*/ 971550 w 1162050"/>
                <a:gd name="connsiteY4" fmla="*/ 445540 h 566083"/>
                <a:gd name="connsiteX5" fmla="*/ 686701 w 1162050"/>
                <a:gd name="connsiteY5" fmla="*/ 558939 h 566083"/>
                <a:gd name="connsiteX6" fmla="*/ 94349 w 1162050"/>
                <a:gd name="connsiteY6" fmla="*/ 566083 h 566083"/>
                <a:gd name="connsiteX7" fmla="*/ 0 w 1162050"/>
                <a:gd name="connsiteY7" fmla="*/ 471734 h 566083"/>
                <a:gd name="connsiteX8" fmla="*/ 0 w 1162050"/>
                <a:gd name="connsiteY8" fmla="*/ 94349 h 56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050" h="566083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1067701" y="0"/>
                  </a:lnTo>
                  <a:cubicBezTo>
                    <a:pt x="1119809" y="0"/>
                    <a:pt x="1162050" y="42241"/>
                    <a:pt x="1162050" y="94349"/>
                  </a:cubicBezTo>
                  <a:cubicBezTo>
                    <a:pt x="1162050" y="220144"/>
                    <a:pt x="971550" y="319745"/>
                    <a:pt x="971550" y="445540"/>
                  </a:cubicBezTo>
                  <a:cubicBezTo>
                    <a:pt x="971550" y="497648"/>
                    <a:pt x="738809" y="558939"/>
                    <a:pt x="686701" y="558939"/>
                  </a:cubicBezTo>
                  <a:lnTo>
                    <a:pt x="94349" y="566083"/>
                  </a:lnTo>
                  <a:cubicBezTo>
                    <a:pt x="42241" y="566083"/>
                    <a:pt x="0" y="523842"/>
                    <a:pt x="0" y="471734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FD4157-1FC8-4BA4-4D0D-DA270D9A8A0B}"/>
                </a:ext>
              </a:extLst>
            </p:cNvPr>
            <p:cNvSpPr/>
            <p:nvPr/>
          </p:nvSpPr>
          <p:spPr>
            <a:xfrm>
              <a:off x="4021988" y="408215"/>
              <a:ext cx="1199412" cy="535041"/>
            </a:xfrm>
            <a:prstGeom prst="roundRect">
              <a:avLst>
                <a:gd name="adj" fmla="val 23343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: Rounded Corners 37">
              <a:extLst>
                <a:ext uri="{FF2B5EF4-FFF2-40B4-BE49-F238E27FC236}">
                  <a16:creationId xmlns:a16="http://schemas.microsoft.com/office/drawing/2014/main" id="{D8B1320D-C52D-6F9E-4D19-94111947E54D}"/>
                </a:ext>
              </a:extLst>
            </p:cNvPr>
            <p:cNvSpPr/>
            <p:nvPr/>
          </p:nvSpPr>
          <p:spPr>
            <a:xfrm>
              <a:off x="3629862" y="356097"/>
              <a:ext cx="2161925" cy="566082"/>
            </a:xfrm>
            <a:custGeom>
              <a:avLst/>
              <a:gdLst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94349 w 2276338"/>
                <a:gd name="connsiteY6" fmla="*/ 566082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0 w 2276338"/>
                <a:gd name="connsiteY7" fmla="*/ 471733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739668 w 2276338"/>
                <a:gd name="connsiteY6" fmla="*/ 425588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  <a:gd name="connsiteX0" fmla="*/ 0 w 2276338"/>
                <a:gd name="connsiteY0" fmla="*/ 94349 h 566082"/>
                <a:gd name="connsiteX1" fmla="*/ 94349 w 2276338"/>
                <a:gd name="connsiteY1" fmla="*/ 0 h 566082"/>
                <a:gd name="connsiteX2" fmla="*/ 2181989 w 2276338"/>
                <a:gd name="connsiteY2" fmla="*/ 0 h 566082"/>
                <a:gd name="connsiteX3" fmla="*/ 2276338 w 2276338"/>
                <a:gd name="connsiteY3" fmla="*/ 94349 h 566082"/>
                <a:gd name="connsiteX4" fmla="*/ 2276338 w 2276338"/>
                <a:gd name="connsiteY4" fmla="*/ 471733 h 566082"/>
                <a:gd name="connsiteX5" fmla="*/ 2181989 w 2276338"/>
                <a:gd name="connsiteY5" fmla="*/ 566082 h 566082"/>
                <a:gd name="connsiteX6" fmla="*/ 677756 w 2276338"/>
                <a:gd name="connsiteY6" fmla="*/ 563701 h 566082"/>
                <a:gd name="connsiteX7" fmla="*/ 357188 w 2276338"/>
                <a:gd name="connsiteY7" fmla="*/ 345527 h 566082"/>
                <a:gd name="connsiteX8" fmla="*/ 0 w 2276338"/>
                <a:gd name="connsiteY8" fmla="*/ 94349 h 56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6338" h="566082">
                  <a:moveTo>
                    <a:pt x="0" y="94349"/>
                  </a:moveTo>
                  <a:cubicBezTo>
                    <a:pt x="0" y="42241"/>
                    <a:pt x="42241" y="0"/>
                    <a:pt x="94349" y="0"/>
                  </a:cubicBezTo>
                  <a:lnTo>
                    <a:pt x="2181989" y="0"/>
                  </a:lnTo>
                  <a:cubicBezTo>
                    <a:pt x="2234097" y="0"/>
                    <a:pt x="2276338" y="42241"/>
                    <a:pt x="2276338" y="94349"/>
                  </a:cubicBezTo>
                  <a:lnTo>
                    <a:pt x="2276338" y="471733"/>
                  </a:lnTo>
                  <a:cubicBezTo>
                    <a:pt x="2276338" y="523841"/>
                    <a:pt x="2234097" y="566082"/>
                    <a:pt x="2181989" y="566082"/>
                  </a:cubicBezTo>
                  <a:lnTo>
                    <a:pt x="677756" y="563701"/>
                  </a:lnTo>
                  <a:cubicBezTo>
                    <a:pt x="625648" y="563701"/>
                    <a:pt x="357188" y="397635"/>
                    <a:pt x="357188" y="345527"/>
                  </a:cubicBezTo>
                  <a:lnTo>
                    <a:pt x="0" y="94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A8A8D24-274C-17F6-C650-1FF22FBDFB48}"/>
                </a:ext>
              </a:extLst>
            </p:cNvPr>
            <p:cNvSpPr/>
            <p:nvPr/>
          </p:nvSpPr>
          <p:spPr>
            <a:xfrm>
              <a:off x="1200148" y="416577"/>
              <a:ext cx="6057900" cy="49658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CFF8B5-09E2-8E97-A745-4BFDE09D67EB}"/>
                </a:ext>
              </a:extLst>
            </p:cNvPr>
            <p:cNvSpPr/>
            <p:nvPr/>
          </p:nvSpPr>
          <p:spPr>
            <a:xfrm>
              <a:off x="5951110" y="649034"/>
              <a:ext cx="222158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B4650E9-75E7-8220-3F99-D69A545BD402}"/>
                </a:ext>
              </a:extLst>
            </p:cNvPr>
            <p:cNvSpPr/>
            <p:nvPr/>
          </p:nvSpPr>
          <p:spPr>
            <a:xfrm rot="2946111">
              <a:off x="6785098" y="648694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1882D14-172E-5373-23B5-8CE0FE984CDA}"/>
                </a:ext>
              </a:extLst>
            </p:cNvPr>
            <p:cNvSpPr/>
            <p:nvPr/>
          </p:nvSpPr>
          <p:spPr>
            <a:xfrm rot="7954195">
              <a:off x="6782705" y="648693"/>
              <a:ext cx="25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8130787-488D-483D-2FC2-A663C4F5CF1D}"/>
                </a:ext>
              </a:extLst>
            </p:cNvPr>
            <p:cNvSpPr/>
            <p:nvPr/>
          </p:nvSpPr>
          <p:spPr>
            <a:xfrm>
              <a:off x="2296954" y="761255"/>
              <a:ext cx="1677352" cy="4829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9745EF3-AA2D-7249-848A-46CC1FF7A321}"/>
                </a:ext>
              </a:extLst>
            </p:cNvPr>
            <p:cNvSpPr/>
            <p:nvPr/>
          </p:nvSpPr>
          <p:spPr>
            <a:xfrm>
              <a:off x="1864519" y="516133"/>
              <a:ext cx="2176462" cy="418960"/>
            </a:xfrm>
            <a:prstGeom prst="roundRect">
              <a:avLst>
                <a:gd name="adj" fmla="val 3330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bg2">
                      <a:lumMod val="10000"/>
                    </a:schemeClr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snippet.js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F8ACDA-0C86-C38D-7AE7-C4CAEC8827EF}"/>
                </a:ext>
              </a:extLst>
            </p:cNvPr>
            <p:cNvCxnSpPr/>
            <p:nvPr/>
          </p:nvCxnSpPr>
          <p:spPr>
            <a:xfrm>
              <a:off x="1200150" y="932717"/>
              <a:ext cx="6057900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34">
              <a:extLst>
                <a:ext uri="{FF2B5EF4-FFF2-40B4-BE49-F238E27FC236}">
                  <a16:creationId xmlns:a16="http://schemas.microsoft.com/office/drawing/2014/main" id="{CF775910-EEE6-CCF9-5B06-03795C918BA0}"/>
                </a:ext>
              </a:extLst>
            </p:cNvPr>
            <p:cNvSpPr/>
            <p:nvPr/>
          </p:nvSpPr>
          <p:spPr>
            <a:xfrm>
              <a:off x="1882565" y="516569"/>
              <a:ext cx="2140159" cy="639965"/>
            </a:xfrm>
            <a:custGeom>
              <a:avLst/>
              <a:gdLst>
                <a:gd name="connsiteX0" fmla="*/ 0 w 1700483"/>
                <a:gd name="connsiteY0" fmla="*/ 124895 h 535041"/>
                <a:gd name="connsiteX1" fmla="*/ 124895 w 1700483"/>
                <a:gd name="connsiteY1" fmla="*/ 0 h 535041"/>
                <a:gd name="connsiteX2" fmla="*/ 1575588 w 1700483"/>
                <a:gd name="connsiteY2" fmla="*/ 0 h 535041"/>
                <a:gd name="connsiteX3" fmla="*/ 1700483 w 1700483"/>
                <a:gd name="connsiteY3" fmla="*/ 124895 h 535041"/>
                <a:gd name="connsiteX4" fmla="*/ 1700483 w 1700483"/>
                <a:gd name="connsiteY4" fmla="*/ 410146 h 535041"/>
                <a:gd name="connsiteX5" fmla="*/ 1575588 w 1700483"/>
                <a:gd name="connsiteY5" fmla="*/ 535041 h 535041"/>
                <a:gd name="connsiteX6" fmla="*/ 124895 w 1700483"/>
                <a:gd name="connsiteY6" fmla="*/ 535041 h 535041"/>
                <a:gd name="connsiteX7" fmla="*/ 0 w 1700483"/>
                <a:gd name="connsiteY7" fmla="*/ 410146 h 535041"/>
                <a:gd name="connsiteX8" fmla="*/ 0 w 1700483"/>
                <a:gd name="connsiteY8" fmla="*/ 124895 h 535041"/>
                <a:gd name="connsiteX0" fmla="*/ 0 w 1700483"/>
                <a:gd name="connsiteY0" fmla="*/ 124895 h 679478"/>
                <a:gd name="connsiteX1" fmla="*/ 124895 w 1700483"/>
                <a:gd name="connsiteY1" fmla="*/ 0 h 679478"/>
                <a:gd name="connsiteX2" fmla="*/ 1575588 w 1700483"/>
                <a:gd name="connsiteY2" fmla="*/ 0 h 679478"/>
                <a:gd name="connsiteX3" fmla="*/ 1700483 w 1700483"/>
                <a:gd name="connsiteY3" fmla="*/ 124895 h 679478"/>
                <a:gd name="connsiteX4" fmla="*/ 1700483 w 1700483"/>
                <a:gd name="connsiteY4" fmla="*/ 410146 h 679478"/>
                <a:gd name="connsiteX5" fmla="*/ 1575588 w 1700483"/>
                <a:gd name="connsiteY5" fmla="*/ 535041 h 679478"/>
                <a:gd name="connsiteX6" fmla="*/ 124895 w 1700483"/>
                <a:gd name="connsiteY6" fmla="*/ 535041 h 679478"/>
                <a:gd name="connsiteX7" fmla="*/ 0 w 1700483"/>
                <a:gd name="connsiteY7" fmla="*/ 664940 h 679478"/>
                <a:gd name="connsiteX8" fmla="*/ 0 w 1700483"/>
                <a:gd name="connsiteY8" fmla="*/ 124895 h 6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0483" h="679478">
                  <a:moveTo>
                    <a:pt x="0" y="124895"/>
                  </a:moveTo>
                  <a:cubicBezTo>
                    <a:pt x="0" y="55917"/>
                    <a:pt x="55917" y="0"/>
                    <a:pt x="124895" y="0"/>
                  </a:cubicBezTo>
                  <a:lnTo>
                    <a:pt x="1575588" y="0"/>
                  </a:lnTo>
                  <a:cubicBezTo>
                    <a:pt x="1644566" y="0"/>
                    <a:pt x="1700483" y="55917"/>
                    <a:pt x="1700483" y="124895"/>
                  </a:cubicBezTo>
                  <a:lnTo>
                    <a:pt x="1700483" y="410146"/>
                  </a:lnTo>
                  <a:cubicBezTo>
                    <a:pt x="1700483" y="479124"/>
                    <a:pt x="1644566" y="535041"/>
                    <a:pt x="1575588" y="535041"/>
                  </a:cubicBezTo>
                  <a:lnTo>
                    <a:pt x="124895" y="535041"/>
                  </a:lnTo>
                  <a:cubicBezTo>
                    <a:pt x="55917" y="535041"/>
                    <a:pt x="0" y="733918"/>
                    <a:pt x="0" y="664940"/>
                  </a:cubicBezTo>
                  <a:lnTo>
                    <a:pt x="0" y="124895"/>
                  </a:lnTo>
                  <a:close/>
                </a:path>
              </a:pathLst>
            </a:cu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4CFE2CB-BB0A-0144-45CF-734727C0BD2D}"/>
                </a:ext>
              </a:extLst>
            </p:cNvPr>
            <p:cNvSpPr/>
            <p:nvPr/>
          </p:nvSpPr>
          <p:spPr>
            <a:xfrm>
              <a:off x="1200147" y="394610"/>
              <a:ext cx="6057902" cy="3434615"/>
            </a:xfrm>
            <a:prstGeom prst="roundRect">
              <a:avLst>
                <a:gd name="adj" fmla="val 2034"/>
              </a:avLst>
            </a:prstGeom>
            <a:noFill/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25"/>
                </a:lnSpc>
              </a:pPr>
              <a:endPara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40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endParaRPr lang="en-US" sz="1400">
                <a:solidFill>
                  <a:srgbClr val="569CD6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arr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newArr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lang="en-US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arr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]; 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[1, 2, 3, 4, 5]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b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obj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"Alice"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age: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25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};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newObj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sz="1400" b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lang="en-US" sz="1400" b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obj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city: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"Rome"</a:t>
              </a:r>
              <a:r>
                <a:rPr lang="en-US" sz="14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}; </a:t>
              </a:r>
            </a:p>
            <a:p>
              <a:pPr>
                <a:lnSpc>
                  <a:spcPts val="1425"/>
                </a:lnSpc>
              </a:pPr>
              <a:r>
                <a:rPr lang="en-US" sz="1400" b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{ name: "Alice", age: 25, city: "Rome" </a:t>
              </a:r>
              <a:endPara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E54552-90C2-BB82-CA55-0BB1526F8384}"/>
                </a:ext>
              </a:extLst>
            </p:cNvPr>
            <p:cNvSpPr/>
            <p:nvPr/>
          </p:nvSpPr>
          <p:spPr>
            <a:xfrm>
              <a:off x="1254590" y="967272"/>
              <a:ext cx="5966015" cy="4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9" name="Picture 4" descr="React Logo PNG Transparent &amp; SVG Vector - Freebie Supply">
              <a:extLst>
                <a:ext uri="{FF2B5EF4-FFF2-40B4-BE49-F238E27FC236}">
                  <a16:creationId xmlns:a16="http://schemas.microsoft.com/office/drawing/2014/main" id="{01E9DB5C-8A87-ABD5-6927-3F802DF98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42" b="91333" l="6292" r="94417">
                          <a14:foregroundMark x1="49667" y1="51208" x2="49542" y2="49667"/>
                          <a14:foregroundMark x1="94458" y1="51125" x2="91333" y2="56125"/>
                          <a14:foregroundMark x1="69667" y1="9667" x2="69667" y2="9667"/>
                          <a14:foregroundMark x1="68333" y1="9542" x2="69542" y2="9333"/>
                          <a14:foregroundMark x1="31000" y1="8875" x2="31000" y2="8875"/>
                          <a14:foregroundMark x1="30125" y1="9208" x2="30125" y2="9208"/>
                          <a14:foregroundMark x1="69000" y1="8667" x2="69667" y2="9458"/>
                          <a14:foregroundMark x1="67875" y1="9000" x2="70458" y2="8667"/>
                          <a14:foregroundMark x1="68000" y1="9000" x2="67000" y2="8792"/>
                          <a14:foregroundMark x1="68792" y1="8875" x2="67667" y2="8542"/>
                          <a14:foregroundMark x1="7667" y1="46542" x2="6333" y2="51458"/>
                          <a14:foregroundMark x1="27458" y1="90542" x2="31875" y2="91208"/>
                          <a14:foregroundMark x1="67458" y1="90542" x2="69792" y2="9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4" y="475762"/>
              <a:ext cx="399944" cy="39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E7339F-5F6F-F29D-1082-5902A9FDDAA1}"/>
                </a:ext>
              </a:extLst>
            </p:cNvPr>
            <p:cNvSpPr/>
            <p:nvPr/>
          </p:nvSpPr>
          <p:spPr>
            <a:xfrm>
              <a:off x="6437435" y="574653"/>
              <a:ext cx="144000" cy="144000"/>
            </a:xfrm>
            <a:custGeom>
              <a:avLst/>
              <a:gdLst>
                <a:gd name="connsiteX0" fmla="*/ 24000 w 144000"/>
                <a:gd name="connsiteY0" fmla="*/ 0 h 144000"/>
                <a:gd name="connsiteX1" fmla="*/ 120000 w 144000"/>
                <a:gd name="connsiteY1" fmla="*/ 0 h 144000"/>
                <a:gd name="connsiteX2" fmla="*/ 144000 w 144000"/>
                <a:gd name="connsiteY2" fmla="*/ 24000 h 144000"/>
                <a:gd name="connsiteX3" fmla="*/ 144000 w 144000"/>
                <a:gd name="connsiteY3" fmla="*/ 120000 h 144000"/>
                <a:gd name="connsiteX4" fmla="*/ 120000 w 144000"/>
                <a:gd name="connsiteY4" fmla="*/ 144000 h 144000"/>
                <a:gd name="connsiteX5" fmla="*/ 90200 w 144000"/>
                <a:gd name="connsiteY5" fmla="*/ 144000 h 144000"/>
                <a:gd name="connsiteX6" fmla="*/ 90200 w 144000"/>
                <a:gd name="connsiteY6" fmla="*/ 77996 h 144000"/>
                <a:gd name="connsiteX7" fmla="*/ 66200 w 144000"/>
                <a:gd name="connsiteY7" fmla="*/ 53996 h 144000"/>
                <a:gd name="connsiteX8" fmla="*/ 0 w 144000"/>
                <a:gd name="connsiteY8" fmla="*/ 53996 h 144000"/>
                <a:gd name="connsiteX9" fmla="*/ 0 w 144000"/>
                <a:gd name="connsiteY9" fmla="*/ 24000 h 144000"/>
                <a:gd name="connsiteX10" fmla="*/ 24000 w 144000"/>
                <a:gd name="connsiteY10" fmla="*/ 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00" h="144000">
                  <a:moveTo>
                    <a:pt x="24000" y="0"/>
                  </a:moveTo>
                  <a:lnTo>
                    <a:pt x="120000" y="0"/>
                  </a:lnTo>
                  <a:cubicBezTo>
                    <a:pt x="133255" y="0"/>
                    <a:pt x="144000" y="10745"/>
                    <a:pt x="144000" y="24000"/>
                  </a:cubicBezTo>
                  <a:lnTo>
                    <a:pt x="144000" y="120000"/>
                  </a:lnTo>
                  <a:cubicBezTo>
                    <a:pt x="144000" y="133255"/>
                    <a:pt x="133255" y="144000"/>
                    <a:pt x="120000" y="144000"/>
                  </a:cubicBezTo>
                  <a:lnTo>
                    <a:pt x="90200" y="144000"/>
                  </a:lnTo>
                  <a:lnTo>
                    <a:pt x="90200" y="77996"/>
                  </a:lnTo>
                  <a:cubicBezTo>
                    <a:pt x="90200" y="64741"/>
                    <a:pt x="79455" y="53996"/>
                    <a:pt x="66200" y="53996"/>
                  </a:cubicBezTo>
                  <a:lnTo>
                    <a:pt x="0" y="53996"/>
                  </a:lnTo>
                  <a:lnTo>
                    <a:pt x="0" y="24000"/>
                  </a:lnTo>
                  <a:cubicBezTo>
                    <a:pt x="0" y="10745"/>
                    <a:pt x="10745" y="0"/>
                    <a:pt x="24000" y="0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1A3D0F6-170E-FB5C-5930-3EB10CC2A50B}"/>
                </a:ext>
              </a:extLst>
            </p:cNvPr>
            <p:cNvSpPr/>
            <p:nvPr/>
          </p:nvSpPr>
          <p:spPr>
            <a:xfrm>
              <a:off x="6376492" y="628649"/>
              <a:ext cx="144000" cy="144000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3E58F17-4D06-11CD-946C-3DD9D5EA4723}"/>
              </a:ext>
            </a:extLst>
          </p:cNvPr>
          <p:cNvSpPr txBox="1"/>
          <p:nvPr/>
        </p:nvSpPr>
        <p:spPr>
          <a:xfrm>
            <a:off x="5999455" y="2169934"/>
            <a:ext cx="49327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Espande i valori di un </a:t>
            </a:r>
            <a:r>
              <a:rPr lang="it-IT" b="1"/>
              <a:t>array</a:t>
            </a: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Clona e modifica un </a:t>
            </a:r>
            <a:r>
              <a:rPr lang="it-IT" b="1"/>
              <a:t>oggetto</a:t>
            </a:r>
            <a:r>
              <a:rPr lang="it-IT"/>
              <a:t> senza mutarlo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r>
              <a:rPr lang="it-IT"/>
              <a:t>Attenzione </a:t>
            </a:r>
            <a:br>
              <a:rPr lang="it-IT"/>
            </a:br>
            <a:r>
              <a:rPr lang="it-IT"/>
              <a:t>Le proprietà primitive (stringhe, numeri, booleani) vengono copiate come valori.</a:t>
            </a:r>
          </a:p>
          <a:p>
            <a:r>
              <a:rPr lang="it-IT"/>
              <a:t>Gli oggetti e gli array vengono copiati come riferimenti.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F37EED-2823-2662-3C5C-319CCFEBA558}"/>
              </a:ext>
            </a:extLst>
          </p:cNvPr>
          <p:cNvSpPr txBox="1"/>
          <p:nvPr/>
        </p:nvSpPr>
        <p:spPr>
          <a:xfrm>
            <a:off x="1184101" y="4382382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⚠️ Non Funziona con oggetti annidati</a:t>
            </a:r>
          </a:p>
          <a:p>
            <a:endParaRPr lang="it-IT"/>
          </a:p>
          <a:p>
            <a:r>
              <a:rPr lang="it-IT"/>
              <a:t>💡 utilizza </a:t>
            </a:r>
            <a:r>
              <a:rPr lang="it-IT" err="1">
                <a:latin typeface="Consolas" panose="020B0609020204030204" pitchFamily="49" charset="0"/>
              </a:rPr>
              <a:t>structuredClone</a:t>
            </a:r>
            <a:r>
              <a:rPr lang="it-IT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08A0E-6AAA-1800-ABF8-0EB525D5F651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89812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2D278-FC56-2B4C-BA54-D6A91D10D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D2C9-812A-4292-CD70-1618442E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3" y="728700"/>
            <a:ext cx="10515599" cy="1325563"/>
          </a:xfrm>
        </p:spPr>
        <p:txBody>
          <a:bodyPr>
            <a:normAutofit/>
          </a:bodyPr>
          <a:lstStyle/>
          <a:p>
            <a:r>
              <a:rPr lang="it-IT" b="1">
                <a:effectLst/>
              </a:rPr>
              <a:t>Separare Componenti Riutilizzabili</a:t>
            </a:r>
            <a:endParaRPr lang="it-IT"/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8C4B848E-F5F9-4A84-BD3F-67271B49F54C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38199" y="1825624"/>
            <a:ext cx="5181600" cy="400864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2400" b="0" i="0" u="none" strike="noStrike" cap="none" normalizeH="0" baseline="0">
                <a:ln>
                  <a:noFill/>
                </a:ln>
                <a:effectLst/>
              </a:rPr>
              <a:t>✅ </a:t>
            </a:r>
            <a:r>
              <a:rPr kumimoji="0" lang="it-IT" altLang="it-IT" sz="2400" b="1" i="0" u="none" strike="noStrike" cap="none" normalizeH="0" baseline="0">
                <a:ln>
                  <a:noFill/>
                </a:ln>
                <a:effectLst/>
              </a:rPr>
              <a:t>Maggiore Riutilizzabilità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effectLst/>
              </a:rPr>
              <a:t>: Button, Input, e Label possono essere usati ovunque.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2400" b="0" i="0" u="none" strike="noStrike" cap="none" normalizeH="0" baseline="0">
                <a:ln>
                  <a:noFill/>
                </a:ln>
                <a:effectLst/>
              </a:rPr>
              <a:t>✅ </a:t>
            </a:r>
            <a:r>
              <a:rPr kumimoji="0" lang="it-IT" altLang="it-IT" sz="2400" b="1" i="0" u="none" strike="noStrike" cap="none" normalizeH="0" baseline="0">
                <a:ln>
                  <a:noFill/>
                </a:ln>
                <a:effectLst/>
              </a:rPr>
              <a:t>Codice più Pulito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effectLst/>
              </a:rPr>
              <a:t>: </a:t>
            </a:r>
            <a:r>
              <a:rPr kumimoji="0" lang="it-IT" altLang="it-IT" sz="2000" b="0" i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AuthInputs.tsx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effectLst/>
              </a:rPr>
              <a:t>è più leggibile senza definizioni di stile.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2400" b="0" i="0" u="none" strike="noStrike" cap="none" normalizeH="0" baseline="0">
                <a:ln>
                  <a:noFill/>
                </a:ln>
                <a:effectLst/>
              </a:rPr>
              <a:t>✅ </a:t>
            </a:r>
            <a:r>
              <a:rPr kumimoji="0" lang="it-IT" altLang="it-IT" sz="2400" b="1" i="0" u="none" strike="noStrike" cap="none" normalizeH="0" baseline="0">
                <a:ln>
                  <a:noFill/>
                </a:ln>
                <a:effectLst/>
              </a:rPr>
              <a:t>Manutenzione Semplificata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effectLst/>
              </a:rPr>
              <a:t>: Se dobbiamo cambiare il design, basta modificare un singolo file.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FD3560-EA5E-6EC6-DFCF-B62F471B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795" y="1947841"/>
            <a:ext cx="4170007" cy="3029332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ECABC4-6A02-FD47-2E16-3D4627FDC0E3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0568278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713DE-1B2D-5FFC-2AFD-7B243B04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6019-149C-AD8C-4677-BA8825641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6967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it-IT" err="1"/>
              <a:t>Tailwind</a:t>
            </a:r>
            <a:r>
              <a:rPr lang="it-IT"/>
              <a:t> CSS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7D4701-136B-14AC-AA0E-D3CBC1646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568" y="2024844"/>
            <a:ext cx="9123432" cy="20235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ts val="1000"/>
              </a:spcBef>
              <a:spcAft>
                <a:spcPct val="0"/>
              </a:spcAft>
            </a:pPr>
            <a:r>
              <a:rPr lang="en-US" sz="2400" b="1" i="1" kern="1200">
                <a:latin typeface="Avenir"/>
                <a:ea typeface="+mn-ea"/>
                <a:cs typeface="+mn-cs"/>
              </a:rPr>
              <a:t>Tailwind CSS</a:t>
            </a:r>
            <a:r>
              <a:rPr lang="en-US" sz="2400" i="1" kern="1200">
                <a:latin typeface="Avenir"/>
                <a:ea typeface="+mn-ea"/>
                <a:cs typeface="+mn-cs"/>
              </a:rPr>
              <a:t> è un framework CSS </a:t>
            </a:r>
            <a:r>
              <a:rPr lang="en-US" sz="2400" b="1" i="1" kern="1200">
                <a:latin typeface="Avenir"/>
                <a:ea typeface="+mn-ea"/>
                <a:cs typeface="+mn-cs"/>
              </a:rPr>
              <a:t>utility-first</a:t>
            </a:r>
            <a:r>
              <a:rPr lang="en-US" sz="2400" i="1" kern="1200">
                <a:latin typeface="Avenir"/>
                <a:ea typeface="+mn-ea"/>
                <a:cs typeface="+mn-cs"/>
              </a:rPr>
              <a:t> </a:t>
            </a:r>
            <a:r>
              <a:rPr lang="en-US" sz="2400" i="1" kern="1200" err="1">
                <a:latin typeface="Avenir"/>
                <a:ea typeface="+mn-ea"/>
                <a:cs typeface="+mn-cs"/>
              </a:rPr>
              <a:t>che</a:t>
            </a:r>
            <a:r>
              <a:rPr lang="en-US" sz="2400" i="1" kern="1200">
                <a:latin typeface="Avenir"/>
                <a:ea typeface="+mn-ea"/>
                <a:cs typeface="+mn-cs"/>
              </a:rPr>
              <a:t> </a:t>
            </a:r>
            <a:r>
              <a:rPr lang="en-US" sz="2400" i="1" kern="1200" err="1">
                <a:latin typeface="Avenir"/>
                <a:ea typeface="+mn-ea"/>
                <a:cs typeface="+mn-cs"/>
              </a:rPr>
              <a:t>permette</a:t>
            </a:r>
            <a:r>
              <a:rPr lang="en-US" sz="2400" i="1" kern="1200">
                <a:latin typeface="Avenir"/>
                <a:ea typeface="+mn-ea"/>
                <a:cs typeface="+mn-cs"/>
              </a:rPr>
              <a:t> di </a:t>
            </a:r>
            <a:r>
              <a:rPr lang="en-US" sz="2400" i="1" kern="1200" err="1">
                <a:latin typeface="Avenir"/>
                <a:ea typeface="+mn-ea"/>
                <a:cs typeface="+mn-cs"/>
              </a:rPr>
              <a:t>scrivere</a:t>
            </a:r>
            <a:r>
              <a:rPr lang="en-US" sz="2400" i="1" kern="1200">
                <a:latin typeface="Avenir"/>
                <a:ea typeface="+mn-ea"/>
                <a:cs typeface="+mn-cs"/>
              </a:rPr>
              <a:t> </a:t>
            </a:r>
            <a:r>
              <a:rPr lang="en-US" sz="2400" i="1" kern="1200" err="1">
                <a:latin typeface="Avenir"/>
                <a:ea typeface="+mn-ea"/>
                <a:cs typeface="+mn-cs"/>
              </a:rPr>
              <a:t>stili</a:t>
            </a:r>
            <a:r>
              <a:rPr lang="en-US" sz="2400" i="1" kern="1200">
                <a:latin typeface="Avenir"/>
                <a:ea typeface="+mn-ea"/>
                <a:cs typeface="+mn-cs"/>
              </a:rPr>
              <a:t> </a:t>
            </a:r>
            <a:r>
              <a:rPr lang="en-US" sz="2400" i="1" kern="1200" err="1">
                <a:latin typeface="Avenir"/>
                <a:ea typeface="+mn-ea"/>
                <a:cs typeface="+mn-cs"/>
              </a:rPr>
              <a:t>direttamente</a:t>
            </a:r>
            <a:r>
              <a:rPr lang="en-US" sz="2400" i="1" kern="1200">
                <a:latin typeface="Avenir"/>
                <a:ea typeface="+mn-ea"/>
                <a:cs typeface="+mn-cs"/>
              </a:rPr>
              <a:t> </a:t>
            </a:r>
            <a:r>
              <a:rPr lang="en-US" sz="2400" i="1" kern="1200" err="1">
                <a:latin typeface="Avenir"/>
                <a:ea typeface="+mn-ea"/>
                <a:cs typeface="+mn-cs"/>
              </a:rPr>
              <a:t>nei</a:t>
            </a:r>
            <a:r>
              <a:rPr lang="en-US" sz="2400" i="1" kern="1200">
                <a:latin typeface="Avenir"/>
                <a:ea typeface="+mn-ea"/>
                <a:cs typeface="+mn-cs"/>
              </a:rPr>
              <a:t> </a:t>
            </a:r>
            <a:r>
              <a:rPr lang="en-US" sz="2400" i="1" kern="1200" err="1">
                <a:latin typeface="Avenir"/>
                <a:ea typeface="+mn-ea"/>
                <a:cs typeface="+mn-cs"/>
              </a:rPr>
              <a:t>componenti</a:t>
            </a:r>
            <a:r>
              <a:rPr lang="en-US" sz="2400" i="1" kern="1200">
                <a:latin typeface="Avenir"/>
                <a:ea typeface="+mn-ea"/>
                <a:cs typeface="+mn-cs"/>
              </a:rPr>
              <a:t> </a:t>
            </a:r>
            <a:r>
              <a:rPr lang="en-US" sz="2400" i="1" kern="1200" err="1">
                <a:latin typeface="Avenir"/>
                <a:ea typeface="+mn-ea"/>
                <a:cs typeface="+mn-cs"/>
              </a:rPr>
              <a:t>usando</a:t>
            </a:r>
            <a:r>
              <a:rPr lang="en-US" sz="2400" i="1" kern="1200">
                <a:latin typeface="Avenir"/>
                <a:ea typeface="+mn-ea"/>
                <a:cs typeface="+mn-cs"/>
              </a:rPr>
              <a:t> </a:t>
            </a:r>
            <a:r>
              <a:rPr lang="en-US" sz="2400" i="1" kern="1200" err="1">
                <a:latin typeface="Avenir"/>
                <a:ea typeface="+mn-ea"/>
                <a:cs typeface="+mn-cs"/>
              </a:rPr>
              <a:t>classi</a:t>
            </a:r>
            <a:r>
              <a:rPr lang="en-US" sz="2400" i="1" kern="1200">
                <a:latin typeface="Avenir"/>
                <a:ea typeface="+mn-ea"/>
                <a:cs typeface="+mn-cs"/>
              </a:rPr>
              <a:t> </a:t>
            </a:r>
            <a:r>
              <a:rPr lang="en-US" sz="2400" i="1" kern="1200" err="1">
                <a:latin typeface="Avenir"/>
                <a:ea typeface="+mn-ea"/>
                <a:cs typeface="+mn-cs"/>
              </a:rPr>
              <a:t>predefinite</a:t>
            </a:r>
            <a:r>
              <a:rPr lang="en-US" sz="2400" i="1" kern="1200">
                <a:latin typeface="Avenir"/>
                <a:ea typeface="+mn-ea"/>
                <a:cs typeface="+mn-cs"/>
              </a:rPr>
              <a:t>.</a:t>
            </a:r>
          </a:p>
          <a:p>
            <a:pPr marL="228600" indent="-2286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kern="1200">
              <a:latin typeface="Avenir"/>
              <a:ea typeface="+mn-ea"/>
              <a:cs typeface="+mn-cs"/>
            </a:endParaRPr>
          </a:p>
          <a:p>
            <a:pPr marR="0" fontAlgn="base"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Design </a:t>
            </a:r>
            <a:r>
              <a:rPr kumimoji="0" lang="en-US" altLang="it-IT" sz="2400" b="0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rapido</a:t>
            </a: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senza </a:t>
            </a:r>
            <a:r>
              <a:rPr kumimoji="0" lang="en-US" altLang="it-IT" sz="2400" b="0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scrivere</a:t>
            </a: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file CSS </a:t>
            </a:r>
            <a:r>
              <a:rPr kumimoji="0" lang="en-US" altLang="it-IT" sz="2400" b="0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separati</a:t>
            </a:r>
            <a:b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</a:b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✅ </a:t>
            </a:r>
            <a:r>
              <a:rPr kumimoji="0" lang="en-US" altLang="it-IT" sz="2400" b="0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Classi</a:t>
            </a: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0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riutilizzabili</a:t>
            </a:r>
            <a:b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</a:b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✅ </a:t>
            </a:r>
            <a:r>
              <a:rPr kumimoji="0" lang="en-US" altLang="it-IT" sz="2400" b="0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Ottima</a:t>
            </a: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</a:t>
            </a:r>
            <a:r>
              <a:rPr kumimoji="0" lang="en-US" altLang="it-IT" sz="2400" b="0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integrazione</a:t>
            </a: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con React</a:t>
            </a:r>
            <a:b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</a:b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✅ </a:t>
            </a:r>
            <a:r>
              <a:rPr kumimoji="0" lang="en-US" altLang="it-IT" sz="2400" b="0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Customizzazione</a:t>
            </a: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semplice con la </a:t>
            </a:r>
            <a:r>
              <a:rPr kumimoji="0" lang="en-US" altLang="it-IT" sz="2400" b="0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configurazione</a:t>
            </a: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</a:rPr>
              <a:t> tailwind.config.js</a:t>
            </a:r>
          </a:p>
          <a:p>
            <a:pPr marR="0" fontAlgn="base"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endParaRPr lang="en-US" altLang="it-IT" sz="2400">
              <a:latin typeface="Avenir"/>
            </a:endParaRPr>
          </a:p>
          <a:p>
            <a:pPr fontAlgn="base">
              <a:spcBef>
                <a:spcPts val="1000"/>
              </a:spcBef>
              <a:spcAft>
                <a:spcPct val="0"/>
              </a:spcAft>
            </a:pPr>
            <a:r>
              <a:rPr kumimoji="0" lang="en-US" altLang="it-IT" sz="2400" b="0" i="0" u="none" strike="noStrike" kern="1200" cap="none" normalizeH="0" baseline="0">
                <a:ln>
                  <a:noFill/>
                </a:ln>
                <a:effectLst/>
                <a:latin typeface="Avenir"/>
                <a:ea typeface="+mn-ea"/>
                <a:cs typeface="+mn-cs"/>
                <a:hlinkClick r:id="rId2"/>
              </a:rPr>
              <a:t>Guida a </a:t>
            </a:r>
            <a:r>
              <a:rPr kumimoji="0" lang="en-US" altLang="it-IT" sz="2400" b="0" i="0" u="none" strike="noStrike" kern="1200" cap="none" normalizeH="0" baseline="0" err="1">
                <a:ln>
                  <a:noFill/>
                </a:ln>
                <a:effectLst/>
                <a:latin typeface="Avenir"/>
                <a:ea typeface="+mn-ea"/>
                <a:cs typeface="+mn-cs"/>
                <a:hlinkClick r:id="rId2"/>
              </a:rPr>
              <a:t>installazione</a:t>
            </a:r>
            <a:endParaRPr kumimoji="0" lang="en-US" altLang="it-IT" sz="2400" b="0" i="0" u="none" strike="noStrike" kern="1200" cap="none" normalizeH="0" baseline="0">
              <a:ln>
                <a:noFill/>
              </a:ln>
              <a:effectLst/>
              <a:latin typeface="Avenir"/>
              <a:ea typeface="+mn-ea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6AEB582-D275-3950-CF20-55EA1B2D2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58" y="1232756"/>
            <a:ext cx="603083" cy="36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EB035-0163-60DF-9238-0287AE4ACA57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275746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B165B-1D21-3217-18A3-58D15F02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C146-5DA2-86B5-6740-DE75E513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6967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it-IT" err="1"/>
              <a:t>Material</a:t>
            </a:r>
            <a:r>
              <a:rPr lang="it-IT"/>
              <a:t> UI (MUI)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61FEB61-C412-35B7-9A3F-ECA4B7C79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963" y="2024844"/>
            <a:ext cx="10312072" cy="20235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400" i="1"/>
              <a:t>Libreria di componenti basata sul design system di Google </a:t>
            </a:r>
            <a:r>
              <a:rPr lang="it-IT" sz="2400" i="1" err="1"/>
              <a:t>Material</a:t>
            </a:r>
            <a:r>
              <a:rPr lang="it-IT" sz="2400" i="1"/>
              <a:t> Design.</a:t>
            </a:r>
          </a:p>
          <a:p>
            <a:pPr algn="ctr"/>
            <a:endParaRPr lang="it-IT" sz="2400" b="1" i="1"/>
          </a:p>
          <a:p>
            <a:pPr lvl="6"/>
            <a:r>
              <a:rPr lang="it-IT" sz="2400" b="1"/>
              <a:t>Perché Usare </a:t>
            </a:r>
            <a:r>
              <a:rPr lang="it-IT" sz="2400" b="1" err="1"/>
              <a:t>Material</a:t>
            </a:r>
            <a:r>
              <a:rPr lang="it-IT" sz="2400" b="1"/>
              <a:t> UI?</a:t>
            </a:r>
          </a:p>
          <a:p>
            <a:pPr lvl="6"/>
            <a:r>
              <a:rPr lang="it-IT" sz="2400"/>
              <a:t>✅ Componenti predefiniti pronti all'uso</a:t>
            </a:r>
            <a:br>
              <a:rPr lang="it-IT" sz="2400"/>
            </a:br>
            <a:r>
              <a:rPr lang="it-IT" sz="2400"/>
              <a:t>✅ Personalizzazione tramite </a:t>
            </a:r>
            <a:r>
              <a:rPr lang="it-IT" sz="2400" b="1" err="1"/>
              <a:t>Theme</a:t>
            </a:r>
            <a:r>
              <a:rPr lang="it-IT" sz="2400" b="1"/>
              <a:t> Provider</a:t>
            </a:r>
            <a:br>
              <a:rPr lang="it-IT" sz="2400"/>
            </a:br>
            <a:r>
              <a:rPr lang="it-IT" sz="2400"/>
              <a:t>✅ Grande community e documentazione</a:t>
            </a:r>
            <a:br>
              <a:rPr lang="it-IT" sz="2400"/>
            </a:br>
            <a:r>
              <a:rPr lang="it-IT" sz="2400"/>
              <a:t>✅ Animazioni ed effetti </a:t>
            </a:r>
            <a:r>
              <a:rPr lang="it-IT" sz="2400" err="1"/>
              <a:t>built</a:t>
            </a:r>
            <a:r>
              <a:rPr lang="it-IT" sz="2400"/>
              <a:t>-in</a:t>
            </a:r>
          </a:p>
          <a:p>
            <a:endParaRPr lang="it-IT" sz="2400" b="1"/>
          </a:p>
          <a:p>
            <a:r>
              <a:rPr lang="it-IT" sz="2400" err="1">
                <a:latin typeface="Consolas" panose="020B0609020204030204" pitchFamily="49" charset="0"/>
              </a:rPr>
              <a:t>npm</a:t>
            </a:r>
            <a:r>
              <a:rPr lang="it-IT" sz="2400">
                <a:latin typeface="Consolas" panose="020B0609020204030204" pitchFamily="49" charset="0"/>
              </a:rPr>
              <a:t> </a:t>
            </a:r>
            <a:r>
              <a:rPr lang="it-IT" sz="2400" err="1">
                <a:latin typeface="Consolas" panose="020B0609020204030204" pitchFamily="49" charset="0"/>
              </a:rPr>
              <a:t>install</a:t>
            </a:r>
            <a:r>
              <a:rPr lang="it-IT" sz="2400">
                <a:latin typeface="Consolas" panose="020B0609020204030204" pitchFamily="49" charset="0"/>
              </a:rPr>
              <a:t> @mui/material @emotion/react @emotion/styled</a:t>
            </a:r>
          </a:p>
          <a:p>
            <a:endParaRPr lang="it-IT" sz="2400" b="1"/>
          </a:p>
          <a:p>
            <a:endParaRPr lang="it-IT" sz="2400"/>
          </a:p>
        </p:txBody>
      </p:sp>
      <p:pic>
        <p:nvPicPr>
          <p:cNvPr id="2056" name="Picture 8" descr="MUI Logo - PNG Logo Vector Brand Downloads (SVG, EPS)">
            <a:extLst>
              <a:ext uri="{FF2B5EF4-FFF2-40B4-BE49-F238E27FC236}">
                <a16:creationId xmlns:a16="http://schemas.microsoft.com/office/drawing/2014/main" id="{0AC7E16C-3834-0D06-0A1B-075BD17D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198" y="1232452"/>
            <a:ext cx="507603" cy="4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A2078-3BF5-B7FB-FDB2-9B2DB6F7C323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0482690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E65D-95B1-EC78-4866-5990C0E0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MUI vs </a:t>
            </a:r>
            <a:r>
              <a:rPr lang="it-IT" b="1" err="1"/>
              <a:t>TailWind</a:t>
            </a:r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5A6A75-2995-7E94-8770-0529E82352D9}"/>
              </a:ext>
            </a:extLst>
          </p:cNvPr>
          <p:cNvSpPr txBox="1"/>
          <p:nvPr/>
        </p:nvSpPr>
        <p:spPr>
          <a:xfrm>
            <a:off x="1047255" y="1725893"/>
            <a:ext cx="50487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/>
              <a:t>MUI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React usa il </a:t>
            </a:r>
            <a:r>
              <a:rPr lang="it-IT" b="1" err="1"/>
              <a:t>Context</a:t>
            </a:r>
            <a:r>
              <a:rPr lang="it-IT" b="1"/>
              <a:t> API</a:t>
            </a:r>
            <a:r>
              <a:rPr lang="it-IT"/>
              <a:t> per applicare temi globali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Progetti con design system e </a:t>
            </a:r>
            <a:r>
              <a:rPr lang="it-IT" b="1"/>
              <a:t>accessibilità integrata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EDE189-EF4E-FFA1-6AA3-2B2019F2A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302747"/>
              </p:ext>
            </p:extLst>
          </p:nvPr>
        </p:nvGraphicFramePr>
        <p:xfrm>
          <a:off x="3143672" y="3171783"/>
          <a:ext cx="5311439" cy="32849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4446">
                  <a:extLst>
                    <a:ext uri="{9D8B030D-6E8A-4147-A177-3AD203B41FA5}">
                      <a16:colId xmlns:a16="http://schemas.microsoft.com/office/drawing/2014/main" val="4108140114"/>
                    </a:ext>
                  </a:extLst>
                </a:gridCol>
                <a:gridCol w="1599307">
                  <a:extLst>
                    <a:ext uri="{9D8B030D-6E8A-4147-A177-3AD203B41FA5}">
                      <a16:colId xmlns:a16="http://schemas.microsoft.com/office/drawing/2014/main" val="43400735"/>
                    </a:ext>
                  </a:extLst>
                </a:gridCol>
                <a:gridCol w="1727686">
                  <a:extLst>
                    <a:ext uri="{9D8B030D-6E8A-4147-A177-3AD203B41FA5}">
                      <a16:colId xmlns:a16="http://schemas.microsoft.com/office/drawing/2014/main" val="1513144511"/>
                    </a:ext>
                  </a:extLst>
                </a:gridCol>
              </a:tblGrid>
              <a:tr h="547489">
                <a:tc>
                  <a:txBody>
                    <a:bodyPr/>
                    <a:lstStyle/>
                    <a:p>
                      <a:r>
                        <a:rPr lang="it-IT" sz="1500"/>
                        <a:t>Esigenza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 err="1"/>
                        <a:t>Tailwind</a:t>
                      </a:r>
                      <a:r>
                        <a:rPr lang="it-IT" sz="1500"/>
                        <a:t> CSS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 err="1"/>
                        <a:t>Material</a:t>
                      </a:r>
                      <a:r>
                        <a:rPr lang="it-IT" sz="1500"/>
                        <a:t> UI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2337255010"/>
                  </a:ext>
                </a:extLst>
              </a:tr>
              <a:tr h="547489">
                <a:tc>
                  <a:txBody>
                    <a:bodyPr/>
                    <a:lstStyle/>
                    <a:p>
                      <a:r>
                        <a:rPr lang="it-IT" sz="1500"/>
                        <a:t>Rapidità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🔥 Ottimo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❌ Medio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3443892767"/>
                  </a:ext>
                </a:extLst>
              </a:tr>
              <a:tr h="547489">
                <a:tc>
                  <a:txBody>
                    <a:bodyPr/>
                    <a:lstStyle/>
                    <a:p>
                      <a:r>
                        <a:rPr lang="it-IT" sz="1500"/>
                        <a:t>Design Pronto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❌ No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🔥 Sì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145230425"/>
                  </a:ext>
                </a:extLst>
              </a:tr>
              <a:tr h="547489">
                <a:tc>
                  <a:txBody>
                    <a:bodyPr/>
                    <a:lstStyle/>
                    <a:p>
                      <a:r>
                        <a:rPr lang="it-IT" sz="1500"/>
                        <a:t>Personalizzazione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🔥 Alta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🔥 Alta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178190499"/>
                  </a:ext>
                </a:extLst>
              </a:tr>
              <a:tr h="547489">
                <a:tc>
                  <a:txBody>
                    <a:bodyPr/>
                    <a:lstStyle/>
                    <a:p>
                      <a:r>
                        <a:rPr lang="it-IT" sz="1500"/>
                        <a:t>Performance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🔥 Ottima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❌ Media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304745427"/>
                  </a:ext>
                </a:extLst>
              </a:tr>
              <a:tr h="547489">
                <a:tc>
                  <a:txBody>
                    <a:bodyPr/>
                    <a:lstStyle/>
                    <a:p>
                      <a:r>
                        <a:rPr lang="it-IT" sz="1500"/>
                        <a:t>Community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🚀 In crescita</a:t>
                      </a:r>
                    </a:p>
                  </a:txBody>
                  <a:tcPr marL="45057" marR="45057" marT="22529" marB="22529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🔥 Molto attiva</a:t>
                      </a:r>
                    </a:p>
                  </a:txBody>
                  <a:tcPr marL="45057" marR="45057" marT="22529" marB="22529" anchor="ctr"/>
                </a:tc>
                <a:extLst>
                  <a:ext uri="{0D108BD9-81ED-4DB2-BD59-A6C34878D82A}">
                    <a16:rowId xmlns:a16="http://schemas.microsoft.com/office/drawing/2014/main" val="600175511"/>
                  </a:ext>
                </a:extLst>
              </a:tr>
            </a:tbl>
          </a:graphicData>
        </a:graphic>
      </p:graphicFrame>
      <p:pic>
        <p:nvPicPr>
          <p:cNvPr id="14" name="Picture 8" descr="MUI Logo - PNG Logo Vector Brand Downloads (SVG, EPS)">
            <a:extLst>
              <a:ext uri="{FF2B5EF4-FFF2-40B4-BE49-F238E27FC236}">
                <a16:creationId xmlns:a16="http://schemas.microsoft.com/office/drawing/2014/main" id="{45AD8C74-EDAB-2FA0-0FF9-7F7870EAC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401283"/>
            <a:ext cx="507603" cy="4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6AEB582-D275-3950-CF20-55EA1B2D2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695" y="471719"/>
            <a:ext cx="603083" cy="36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064D8C-4093-4784-0AC9-501A0399052F}"/>
              </a:ext>
            </a:extLst>
          </p:cNvPr>
          <p:cNvSpPr txBox="1"/>
          <p:nvPr/>
        </p:nvSpPr>
        <p:spPr>
          <a:xfrm>
            <a:off x="6096000" y="1727084"/>
            <a:ext cx="5048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err="1"/>
              <a:t>Tailwind</a:t>
            </a:r>
            <a:endParaRPr lang="it-IT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Si basa su </a:t>
            </a:r>
            <a:r>
              <a:rPr lang="it-IT" b="1"/>
              <a:t>classi CSS statiche</a:t>
            </a:r>
            <a:r>
              <a:rPr lang="it-IT"/>
              <a:t>, quindi React non deve ricalcolare gli stili ad ogni re-render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Design rapido, </a:t>
            </a:r>
            <a:r>
              <a:rPr lang="it-IT" b="1"/>
              <a:t>personalizzazione totale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39AB8-9816-C537-07C2-12B78A531748}"/>
              </a:ext>
            </a:extLst>
          </p:cNvPr>
          <p:cNvSpPr txBox="1"/>
          <p:nvPr/>
        </p:nvSpPr>
        <p:spPr>
          <a:xfrm>
            <a:off x="11340244" y="76877"/>
            <a:ext cx="8517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/>
              <a:t>👨🏼‍🏫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211216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5DE5-1B86-2534-B3D7-5BFE9131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FeedBack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31E3-4410-F9C0-2047-03F43EC6F4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>
                <a:solidFill>
                  <a:srgbClr val="F8F8F8"/>
                </a:solidFill>
              </a:rPr>
              <a:t>Quale argomento ti è piaciuto di più? </a:t>
            </a:r>
          </a:p>
          <a:p>
            <a:endParaRPr lang="it-IT">
              <a:solidFill>
                <a:srgbClr val="F8F8F8"/>
              </a:solidFill>
            </a:endParaRPr>
          </a:p>
          <a:p>
            <a:r>
              <a:rPr lang="it-IT">
                <a:solidFill>
                  <a:srgbClr val="F8F8F8"/>
                </a:solidFill>
              </a:rPr>
              <a:t>Come ritieni di aver migliorato le tue competenze</a:t>
            </a:r>
            <a:r>
              <a:rPr lang="it-IT" sz="2400">
                <a:solidFill>
                  <a:srgbClr val="F8F8F8"/>
                </a:solidFill>
              </a:rPr>
              <a:t>?</a:t>
            </a:r>
            <a:endParaRPr lang="en-US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6130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304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C9273B047FC448B2758F5052D9D8DE" ma:contentTypeVersion="8" ma:contentTypeDescription="Creare un nuovo documento." ma:contentTypeScope="" ma:versionID="a2dfa59fc0e3225d529bb59dc8a6770b">
  <xsd:schema xmlns:xsd="http://www.w3.org/2001/XMLSchema" xmlns:xs="http://www.w3.org/2001/XMLSchema" xmlns:p="http://schemas.microsoft.com/office/2006/metadata/properties" xmlns:ns2="c7b5f039-0abd-40c2-b7e6-8fe7e8b78722" targetNamespace="http://schemas.microsoft.com/office/2006/metadata/properties" ma:root="true" ma:fieldsID="fb69981f479e7755c0cd96e3e82b2515" ns2:_="">
    <xsd:import namespace="c7b5f039-0abd-40c2-b7e6-8fe7e8b787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5f039-0abd-40c2-b7e6-8fe7e8b787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1BEE50-1FEE-4965-A3A9-ED332B98C1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ED0879-79AA-4209-A223-78BF61837006}">
  <ds:schemaRefs>
    <ds:schemaRef ds:uri="5b116222-ed1e-40e6-8e0f-0c88feeb002e"/>
    <ds:schemaRef ds:uri="e52852d5-3476-4505-bf00-da2453b5f4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BE5836-343F-49A2-9A06-6DC8C3CD67FF}">
  <ds:schemaRefs>
    <ds:schemaRef ds:uri="c7b5f039-0abd-40c2-b7e6-8fe7e8b787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d50e5962-98ec-4916-91fc-314e76a73bdb}" enabled="1" method="Privileged" siteId="{33ab2861-ffcf-45c4-870c-12dd75f4b25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Office Theme</vt:lpstr>
      <vt:lpstr>Corso React: Lezione 2 a cura di: Riccardo Sterchele</vt:lpstr>
      <vt:lpstr>PowerPoint Presentation</vt:lpstr>
      <vt:lpstr>Come si svolgerà la lezione</vt:lpstr>
      <vt:lpstr>Argomenti del giorno</vt:lpstr>
      <vt:lpstr>Mattina</vt:lpstr>
      <vt:lpstr>JavaScript  un veloce ripasso</vt:lpstr>
      <vt:lpstr>Valori Primitivi vs Riferimenti</vt:lpstr>
      <vt:lpstr>Falsy / Truthy</vt:lpstr>
      <vt:lpstr>Spread Operator ...</vt:lpstr>
      <vt:lpstr>Destructuring</vt:lpstr>
      <vt:lpstr>PowerPoint Presentation</vt:lpstr>
      <vt:lpstr>React Fragment – Evitare i Div Inutili</vt:lpstr>
      <vt:lpstr>Sintassi dei Fragment</vt:lpstr>
      <vt:lpstr>Come dichiarare un componente? Named Export </vt:lpstr>
      <vt:lpstr>Come dichiarare un componente? Functional Component </vt:lpstr>
      <vt:lpstr>StrictMode</vt:lpstr>
      <vt:lpstr>Come usare StrictMode?</vt:lpstr>
      <vt:lpstr>Effetto del doppio rendering</vt:lpstr>
      <vt:lpstr>Reacting to Event – Gestire Eventi</vt:lpstr>
      <vt:lpstr>Eventi</vt:lpstr>
      <vt:lpstr>Eventi inline vs parametrico</vt:lpstr>
      <vt:lpstr>Rendering Content Dynamically</vt:lpstr>
      <vt:lpstr>Rendering Condizionale (if/else)</vt:lpstr>
      <vt:lpstr>Rendering Condizionale: Variabile JSX</vt:lpstr>
      <vt:lpstr>Rendering Condizionale</vt:lpstr>
      <vt:lpstr>Esercizio 1 </vt:lpstr>
      <vt:lpstr>Soluzione</vt:lpstr>
      <vt:lpstr>React developer tools</vt:lpstr>
      <vt:lpstr>🔥 React Scan🔥</vt:lpstr>
      <vt:lpstr>installazione di React Scan</vt:lpstr>
      <vt:lpstr>installazione di React Scan</vt:lpstr>
      <vt:lpstr>Gestire gli Stili nei Componenti</vt:lpstr>
      <vt:lpstr>Inline Style</vt:lpstr>
      <vt:lpstr>Stile dinamico Inline</vt:lpstr>
      <vt:lpstr>Classi CSS</vt:lpstr>
      <vt:lpstr>Applicare dinamicamente CSS</vt:lpstr>
      <vt:lpstr>Esercizio 2 </vt:lpstr>
      <vt:lpstr>Mostrare Liste in modo Dinamico</vt:lpstr>
      <vt:lpstr>Utilizzare la Key corretta</vt:lpstr>
      <vt:lpstr>Liste Condizionali</vt:lpstr>
      <vt:lpstr>Liste di Componenti</vt:lpstr>
      <vt:lpstr>Esercizio 3 🔗 </vt:lpstr>
      <vt:lpstr>Props</vt:lpstr>
      <vt:lpstr>Tipologie di props JSX</vt:lpstr>
      <vt:lpstr>Utilizzo delle props con destructoring</vt:lpstr>
      <vt:lpstr>Prop children</vt:lpstr>
      <vt:lpstr>Valori di default</vt:lpstr>
      <vt:lpstr>Maggiore flessibilità spread operator </vt:lpstr>
      <vt:lpstr>Tipologie di props .jsx</vt:lpstr>
      <vt:lpstr>Tipologie di props .tsx</vt:lpstr>
      <vt:lpstr>Esercizio 4 flexible components </vt:lpstr>
      <vt:lpstr>Pomeriggio</vt:lpstr>
      <vt:lpstr>User Input &amp; Two-Way Binding</vt:lpstr>
      <vt:lpstr>Come funziona dietro le quinte?</vt:lpstr>
      <vt:lpstr>Input Controllati </vt:lpstr>
      <vt:lpstr>Input Non Controllati  Uncontrolled Components</vt:lpstr>
      <vt:lpstr>Dietro le Quinte 🔍</vt:lpstr>
      <vt:lpstr>Hooks: useState Gestire lo Stato nei Componenti </vt:lpstr>
      <vt:lpstr>Come React Aggiorna lo Stato?</vt:lpstr>
      <vt:lpstr>Valore di stato iniziale </vt:lpstr>
      <vt:lpstr>Valore di stato iniziale </vt:lpstr>
      <vt:lpstr>Stato basato sul valore precedente</vt:lpstr>
      <vt:lpstr>Oggetti / array nello Stato</vt:lpstr>
      <vt:lpstr>⚠️L’aggiornamento non è immediato ⚠️</vt:lpstr>
      <vt:lpstr>Consigli Fondamentali</vt:lpstr>
      <vt:lpstr>Aggiornamento di oggetti annidati useImmer</vt:lpstr>
      <vt:lpstr>Esercizio 5 share feedback </vt:lpstr>
      <vt:lpstr>Sharing State Between Components </vt:lpstr>
      <vt:lpstr>Come Funziona Dietro le Quinte? </vt:lpstr>
      <vt:lpstr>Pattern di Condivisione dello Stato</vt:lpstr>
      <vt:lpstr>Lifting State Up 🆙</vt:lpstr>
      <vt:lpstr>Come passare lo stato</vt:lpstr>
      <vt:lpstr>Deriving State from Props</vt:lpstr>
      <vt:lpstr>Quando derivare lo stato dalle props? </vt:lpstr>
      <vt:lpstr>Stato Derivato con Filtri</vt:lpstr>
      <vt:lpstr>🔥 Best Practice</vt:lpstr>
      <vt:lpstr>Esercizio 6 Shopping cart management </vt:lpstr>
      <vt:lpstr>Styling React Components 🎨</vt:lpstr>
      <vt:lpstr>Quali Metodi di Styling esistono?</vt:lpstr>
      <vt:lpstr>File CSS</vt:lpstr>
      <vt:lpstr>CSS Modules</vt:lpstr>
      <vt:lpstr>Applicare CSS module</vt:lpstr>
      <vt:lpstr>Styled Components (Third-Party Library)</vt:lpstr>
      <vt:lpstr>Come utilizzare styled component</vt:lpstr>
      <vt:lpstr>Uso di Pseudo-classi e Media Queries con styled component</vt:lpstr>
      <vt:lpstr>Stili Condizionali</vt:lpstr>
      <vt:lpstr>Best Practice</vt:lpstr>
      <vt:lpstr>Esercizio 7 Aggiorna a styled component </vt:lpstr>
      <vt:lpstr>Come applicare lo stile ai componenti?</vt:lpstr>
      <vt:lpstr>Separare Componenti Riutilizzabili</vt:lpstr>
      <vt:lpstr>Tailwind CSS</vt:lpstr>
      <vt:lpstr>Material UI (MUI)</vt:lpstr>
      <vt:lpstr>MUI vs TailWind</vt:lpstr>
      <vt:lpstr>FeedBack</vt:lpstr>
      <vt:lpstr>PowerPoint Presentation</vt:lpstr>
    </vt:vector>
  </TitlesOfParts>
  <Company>Reti SPA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corporate  Reti S.p.A. 2024</dc:title>
  <dc:creator>Severino Mario Alessandro</dc:creator>
  <cp:revision>1</cp:revision>
  <dcterms:created xsi:type="dcterms:W3CDTF">2024-03-05T07:49:09Z</dcterms:created>
  <dcterms:modified xsi:type="dcterms:W3CDTF">2025-03-21T14:18:53Z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0x010100D8C9273B047FC448B2758F5052D9D8DE</vt:lpwstr>
  </property>
  <property fmtid="{D5CDD505-2E9C-101B-9397-08002B2CF9AE}" pid="3" name="MediaServiceImageTags">
    <vt:lpwstr/>
  </property>
</Properties>
</file>